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7" r:id="rId2"/>
    <p:sldId id="391" r:id="rId3"/>
    <p:sldId id="392" r:id="rId4"/>
    <p:sldId id="365" r:id="rId5"/>
    <p:sldId id="366" r:id="rId6"/>
    <p:sldId id="390" r:id="rId7"/>
    <p:sldId id="367" r:id="rId8"/>
    <p:sldId id="398" r:id="rId9"/>
    <p:sldId id="400" r:id="rId10"/>
    <p:sldId id="429" r:id="rId11"/>
    <p:sldId id="433" r:id="rId12"/>
    <p:sldId id="430" r:id="rId13"/>
    <p:sldId id="370" r:id="rId14"/>
    <p:sldId id="402" r:id="rId15"/>
    <p:sldId id="401" r:id="rId16"/>
    <p:sldId id="403" r:id="rId17"/>
    <p:sldId id="371" r:id="rId18"/>
    <p:sldId id="399" r:id="rId19"/>
    <p:sldId id="432" r:id="rId20"/>
    <p:sldId id="375" r:id="rId21"/>
    <p:sldId id="431" r:id="rId22"/>
    <p:sldId id="377" r:id="rId23"/>
    <p:sldId id="404" r:id="rId24"/>
    <p:sldId id="411" r:id="rId25"/>
    <p:sldId id="393" r:id="rId26"/>
    <p:sldId id="396" r:id="rId27"/>
    <p:sldId id="405" r:id="rId28"/>
    <p:sldId id="408" r:id="rId29"/>
    <p:sldId id="409" r:id="rId30"/>
    <p:sldId id="389" r:id="rId31"/>
    <p:sldId id="379" r:id="rId32"/>
    <p:sldId id="380" r:id="rId33"/>
    <p:sldId id="382" r:id="rId34"/>
    <p:sldId id="410" r:id="rId35"/>
    <p:sldId id="394" r:id="rId36"/>
    <p:sldId id="372" r:id="rId37"/>
    <p:sldId id="373" r:id="rId38"/>
    <p:sldId id="374" r:id="rId39"/>
    <p:sldId id="395" r:id="rId40"/>
    <p:sldId id="407" r:id="rId41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048" autoAdjust="0"/>
  </p:normalViewPr>
  <p:slideViewPr>
    <p:cSldViewPr snapToGrid="0">
      <p:cViewPr varScale="1">
        <p:scale>
          <a:sx n="87" d="100"/>
          <a:sy n="87" d="100"/>
        </p:scale>
        <p:origin x="23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>
              <a:latin typeface="Helvetica Neue Light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47282-0E53-F546-9044-F9461ABDA316}" type="datetimeFigureOut">
              <a:rPr lang="es-ES_tradnl" smtClean="0">
                <a:latin typeface="Helvetica Neue Light"/>
              </a:rPr>
              <a:t>01/10/2021</a:t>
            </a:fld>
            <a:endParaRPr lang="es-ES_tradnl" dirty="0">
              <a:latin typeface="Helvetica Neue Ligh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>
              <a:latin typeface="Helvetica Neue Light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3B3CF-D3FE-834A-BB7F-FF57DA5C7A5B}" type="slidenum">
              <a:rPr lang="es-ES_tradnl" smtClean="0">
                <a:latin typeface="Helvetica Neue Light"/>
              </a:rPr>
              <a:t>‹Nº›</a:t>
            </a:fld>
            <a:endParaRPr lang="es-ES_tradnl" dirty="0"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fld id="{1E17396E-A9D7-4CFD-979F-21AC9DD5CA2B}" type="datetimeFigureOut">
              <a:rPr lang="es-ES" smtClean="0"/>
              <a:t>01/10/2021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s-E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noProof="0" dirty="0"/>
              <a:t>Haga clic para modificar el estilo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fld id="{1D117DE6-8413-4178-9453-6F7E24AEA8F7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ヒラギノ角ゴ Pro W3" pitchFamily="-123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69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Trobec</a:t>
            </a:r>
            <a:r>
              <a:rPr lang="es-ES" dirty="0"/>
              <a:t> </a:t>
            </a:r>
            <a:r>
              <a:rPr lang="es-ES" dirty="0" err="1"/>
              <a:t>pag</a:t>
            </a:r>
            <a:r>
              <a:rPr lang="es-ES" dirty="0"/>
              <a:t> 52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17DE6-8413-4178-9453-6F7E24AEA8F7}" type="slidenum">
              <a:rPr lang="es-ES" smtClean="0"/>
              <a:t>36</a:t>
            </a:fld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dirty="0" err="1"/>
              <a:t>Cap</a:t>
            </a:r>
            <a:r>
              <a:rPr lang="es-ES" dirty="0"/>
              <a:t> 2</a:t>
            </a:r>
            <a:r>
              <a:rPr lang="es-ES" baseline="0" dirty="0"/>
              <a:t> </a:t>
            </a:r>
            <a:r>
              <a:rPr lang="es-ES" baseline="0" dirty="0" err="1"/>
              <a:t>thomas</a:t>
            </a:r>
            <a:r>
              <a:rPr lang="es-ES" baseline="0" dirty="0"/>
              <a:t> </a:t>
            </a:r>
            <a:r>
              <a:rPr lang="es-ES" baseline="0" dirty="0" err="1"/>
              <a:t>Rauber</a:t>
            </a:r>
            <a:r>
              <a:rPr lang="es-ES" baseline="0"/>
              <a:t> - </a:t>
            </a:r>
            <a:r>
              <a:rPr lang="es-ES"/>
              <a:t>Thomas </a:t>
            </a:r>
            <a:r>
              <a:rPr lang="es-ES" dirty="0" err="1"/>
              <a:t>Rauber</a:t>
            </a:r>
            <a:r>
              <a:rPr lang="es-ES" dirty="0"/>
              <a:t>-&gt; [35]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17DE6-8413-4178-9453-6F7E24AEA8F7}" type="slidenum">
              <a:rPr lang="es-ES" smtClean="0"/>
              <a:t>5</a:t>
            </a:fld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17DE6-8413-4178-9453-6F7E24AEA8F7}" type="slidenum">
              <a:rPr lang="es-ES" smtClean="0"/>
              <a:t>7</a:t>
            </a:fld>
            <a:endParaRPr lang="es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053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4 Marcador de texto"/>
          <p:cNvSpPr txBox="1"/>
          <p:nvPr userDrawn="1"/>
        </p:nvSpPr>
        <p:spPr>
          <a:xfrm>
            <a:off x="457200" y="6610350"/>
            <a:ext cx="4114800" cy="357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Arial" panose="02080604020202020204" charset="0"/>
              <a:buNone/>
              <a:defRPr/>
            </a:pPr>
            <a:r>
              <a:rPr lang="es-ES" b="0" i="0">
                <a:latin typeface="Helvetica Neue Light"/>
                <a:ea typeface="+mn-ea"/>
                <a:cs typeface="Helvetica Neue Light"/>
              </a:rPr>
              <a:t>Haga clic para modificar el estilo de texto del patrón</a:t>
            </a:r>
            <a:endParaRPr lang="es-ES" b="0" i="0" dirty="0"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8" name="14 Marcador de texto"/>
          <p:cNvSpPr txBox="1"/>
          <p:nvPr userDrawn="1"/>
        </p:nvSpPr>
        <p:spPr>
          <a:xfrm>
            <a:off x="4600575" y="6610350"/>
            <a:ext cx="4114800" cy="357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Arial" panose="02080604020202020204" charset="0"/>
              <a:buNone/>
              <a:defRPr/>
            </a:pPr>
            <a:r>
              <a:rPr lang="es-ES" b="0" i="0">
                <a:latin typeface="Helvetica Neue Light"/>
                <a:ea typeface="+mn-ea"/>
                <a:cs typeface="Helvetica Neue Light"/>
              </a:rPr>
              <a:t>Haga clic para modificar el estilo de texto del patrón</a:t>
            </a:r>
            <a:endParaRPr lang="es-ES" b="0" i="0" dirty="0"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9" name="Rektangel 3"/>
          <p:cNvSpPr>
            <a:spLocks noChangeArrowheads="1"/>
          </p:cNvSpPr>
          <p:nvPr userDrawn="1"/>
        </p:nvSpPr>
        <p:spPr bwMode="auto">
          <a:xfrm>
            <a:off x="0" y="328613"/>
            <a:ext cx="9144000" cy="600075"/>
          </a:xfrm>
          <a:prstGeom prst="rect">
            <a:avLst/>
          </a:prstGeom>
          <a:gradFill rotWithShape="1">
            <a:gsLst>
              <a:gs pos="0">
                <a:srgbClr val="171717"/>
              </a:gs>
              <a:gs pos="100000">
                <a:srgbClr val="353637"/>
              </a:gs>
            </a:gsLst>
            <a:lin ang="16200000"/>
          </a:gradFill>
          <a:ln w="9525">
            <a:noFill/>
            <a:miter lim="800000"/>
          </a:ln>
          <a:effectLst>
            <a:outerShdw blurRad="63500" dist="22987" dir="5400000" algn="tl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0" i="0">
              <a:solidFill>
                <a:srgbClr val="FFFFFF"/>
              </a:solidFill>
              <a:latin typeface="Helvetica Neue Light"/>
              <a:ea typeface="ＭＳ Ｐゴシック" pitchFamily="-97" charset="-128"/>
              <a:cs typeface="Helvetica Neue Light"/>
            </a:endParaRPr>
          </a:p>
        </p:txBody>
      </p:sp>
      <p:sp>
        <p:nvSpPr>
          <p:cNvPr id="10" name="Rektangel 3"/>
          <p:cNvSpPr>
            <a:spLocks noChangeArrowheads="1"/>
          </p:cNvSpPr>
          <p:nvPr userDrawn="1"/>
        </p:nvSpPr>
        <p:spPr bwMode="auto">
          <a:xfrm>
            <a:off x="1588" y="6619875"/>
            <a:ext cx="9144000" cy="247650"/>
          </a:xfrm>
          <a:prstGeom prst="rect">
            <a:avLst/>
          </a:prstGeom>
          <a:gradFill rotWithShape="1">
            <a:gsLst>
              <a:gs pos="0">
                <a:srgbClr val="171717"/>
              </a:gs>
              <a:gs pos="100000">
                <a:srgbClr val="353637"/>
              </a:gs>
            </a:gsLst>
            <a:lin ang="16200000"/>
          </a:gradFill>
          <a:ln w="9525">
            <a:noFill/>
            <a:miter lim="800000"/>
          </a:ln>
          <a:effectLst>
            <a:outerShdw blurRad="63500" dist="22987" dir="5400000" algn="tl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100" b="0" i="0">
              <a:solidFill>
                <a:srgbClr val="FFFFFF"/>
              </a:solidFill>
              <a:latin typeface="Helvetica Neue Light"/>
              <a:ea typeface="ＭＳ Ｐゴシック" pitchFamily="-97" charset="-128"/>
              <a:cs typeface="Helvetica Neue Light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457200" y="357166"/>
            <a:ext cx="8229600" cy="571504"/>
          </a:xfrm>
          <a:prstGeom prst="rect">
            <a:avLst/>
          </a:prstGeom>
        </p:spPr>
        <p:txBody>
          <a:bodyPr/>
          <a:lstStyle>
            <a:lvl1pPr algn="l">
              <a:defRPr lang="es-ES" sz="2500" b="0" i="0" kern="1200" dirty="0" smtClean="0">
                <a:solidFill>
                  <a:srgbClr val="FFFFFF"/>
                </a:solidFill>
                <a:latin typeface="Helvetica Neue Light"/>
                <a:ea typeface="ＭＳ Ｐゴシック" pitchFamily="-97" charset="-128"/>
                <a:cs typeface="Helvetica Neue Ligh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57200" y="1214422"/>
            <a:ext cx="8229600" cy="5000660"/>
          </a:xfrm>
        </p:spPr>
        <p:txBody>
          <a:bodyPr/>
          <a:lstStyle>
            <a:lvl1pPr>
              <a:buClr>
                <a:schemeClr val="tx2"/>
              </a:buClr>
              <a:buFont typeface="Wingdings" panose="05000000000000000000" charset="2"/>
              <a:buChar char="ü"/>
              <a:defRPr b="0" i="0">
                <a:latin typeface="Helvetica Neue Light"/>
                <a:cs typeface="Helvetica Neue Light"/>
              </a:defRPr>
            </a:lvl1pPr>
            <a:lvl2pPr>
              <a:buClr>
                <a:schemeClr val="tx2"/>
              </a:buClr>
              <a:buFont typeface="Wingdings" panose="05000000000000000000" charset="2"/>
              <a:buChar char="Ø"/>
              <a:defRPr b="0" i="0">
                <a:latin typeface="Helvetica Neue Light"/>
                <a:cs typeface="Helvetica Neue Light"/>
              </a:defRPr>
            </a:lvl2pPr>
            <a:lvl3pPr>
              <a:buClr>
                <a:schemeClr val="tx2"/>
              </a:buClr>
              <a:buFont typeface="Wingdings" panose="05000000000000000000" charset="2"/>
              <a:buChar char="§"/>
              <a:defRPr b="0" i="0">
                <a:latin typeface="Helvetica Neue Light"/>
                <a:cs typeface="Helvetica Neue Light"/>
              </a:defRPr>
            </a:lvl3pPr>
            <a:lvl4pPr>
              <a:buClr>
                <a:schemeClr val="tx2"/>
              </a:buClr>
              <a:buFont typeface="Courier New" pitchFamily="49" charset="0"/>
              <a:buChar char="o"/>
              <a:defRPr b="0" i="0">
                <a:latin typeface="Helvetica Neue Light"/>
                <a:cs typeface="Helvetica Neue Light"/>
              </a:defRPr>
            </a:lvl4pPr>
            <a:lvl5pPr>
              <a:defRPr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0"/>
            <a:ext cx="8229600" cy="357166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7" name="14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4600604" y="6609600"/>
            <a:ext cx="4114800" cy="357190"/>
          </a:xfrm>
        </p:spPr>
        <p:txBody>
          <a:bodyPr>
            <a:normAutofit/>
          </a:bodyPr>
          <a:lstStyle>
            <a:lvl1pPr marL="0" indent="0" algn="r">
              <a:buNone/>
              <a:defRPr sz="1100" b="0" i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fld id="{0A1B5EB1-3CD4-7340-A7B4-E597B05250A9}" type="datetime2">
              <a:rPr lang="es-ES_tradnl" smtClean="0"/>
              <a:t>viernes, 01 de octubre de 2021</a:t>
            </a:fld>
            <a:endParaRPr lang="es-ES"/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 smtClean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fld id="{5EA7E71F-C42E-48D2-9EB7-034BA6E46787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4" name="5 Marcador de texto"/>
          <p:cNvSpPr>
            <a:spLocks noGrp="1"/>
          </p:cNvSpPr>
          <p:nvPr userDrawn="1"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marL="0" indent="0" algn="r">
              <a:buFont typeface="Arial" panose="02080604020202020204" charset="0"/>
              <a:buNone/>
            </a:pPr>
            <a:endParaRPr lang="es-ES" sz="1000" b="1" dirty="0">
              <a:solidFill>
                <a:schemeClr val="bg1"/>
              </a:solidFill>
              <a:latin typeface="Calibri" pitchFamily="-123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9399" name="17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/>
              <a:t>Clic para editar título</a:t>
            </a:r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</a:lstStyle>
          <a:p>
            <a:pPr>
              <a:defRPr/>
            </a:pPr>
            <a:fld id="{BC84A971-965B-5B4E-9BD9-9BDC58E6A9B6}" type="datetime2">
              <a:rPr lang="es-ES_tradnl" smtClean="0"/>
              <a:t>viernes, 01 de octubre de 2021</a:t>
            </a:fld>
            <a:endParaRPr lang="es-ES"/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</a:lstStyle>
          <a:p>
            <a:pPr>
              <a:defRPr/>
            </a:pPr>
            <a:fld id="{814F8EAA-91C0-4FDC-A8EF-76D37ACF960A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300" b="0" i="0" kern="1200">
          <a:solidFill>
            <a:schemeClr val="bg1"/>
          </a:solidFill>
          <a:latin typeface="Helvetica Neue Light"/>
          <a:ea typeface="+mj-ea"/>
          <a:cs typeface="Helvetica Neue Light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1981200"/>
            <a:ext cx="7772400" cy="1143000"/>
          </a:xfrm>
        </p:spPr>
        <p:txBody>
          <a:bodyPr/>
          <a:lstStyle/>
          <a:p>
            <a:pPr algn="ctr"/>
            <a:r>
              <a:rPr lang="es-ES_tradnl" sz="3600" dirty="0">
                <a:solidFill>
                  <a:schemeClr val="tx1"/>
                </a:solidFill>
              </a:rPr>
              <a:t>Computación Paralela</a:t>
            </a:r>
            <a:endParaRPr lang="es-ES" sz="3600" dirty="0">
              <a:solidFill>
                <a:schemeClr val="tx1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1371600" y="3962400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Font typeface="Arial" panose="02080604020202020204" charset="0"/>
              <a:buNone/>
            </a:pPr>
            <a:r>
              <a:rPr lang="en-US" sz="2700" dirty="0"/>
              <a:t>César </a:t>
            </a:r>
            <a:r>
              <a:rPr lang="en-US" sz="2700" dirty="0" err="1"/>
              <a:t>Pedraza</a:t>
            </a:r>
            <a:r>
              <a:rPr lang="en-US" sz="2700" dirty="0"/>
              <a:t> Bonilla</a:t>
            </a:r>
          </a:p>
          <a:p>
            <a:pPr marL="0" indent="0" algn="ctr">
              <a:buFont typeface="Arial" panose="02080604020202020204" charset="0"/>
              <a:buNone/>
            </a:pPr>
            <a:endParaRPr lang="en-US" sz="2700" dirty="0"/>
          </a:p>
          <a:p>
            <a:pPr marL="0" indent="0" algn="ctr">
              <a:buFont typeface="Arial" panose="02080604020202020204" charset="0"/>
              <a:buNone/>
            </a:pPr>
            <a:endParaRPr lang="en-US" sz="21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</a:t>
            </a:fld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_tradnl" sz="2400" dirty="0"/>
              <a:t>Clúster: Máquinas con procesador, memoria, </a:t>
            </a:r>
            <a:r>
              <a:rPr lang="es-ES_tradnl" sz="2400" dirty="0" err="1"/>
              <a:t>s.o</a:t>
            </a:r>
            <a:r>
              <a:rPr lang="es-ES_tradnl" sz="2400" dirty="0"/>
              <a:t>. independientes.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10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4867" y="2751666"/>
            <a:ext cx="2802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Pj</a:t>
            </a:r>
            <a:r>
              <a:rPr lang="es-ES_tradnl" dirty="0">
                <a:latin typeface="Helvetica Neue Light"/>
              </a:rPr>
              <a:t>. </a:t>
            </a:r>
            <a:r>
              <a:rPr lang="es-ES_tradnl" dirty="0" err="1">
                <a:latin typeface="Helvetica Neue Light"/>
              </a:rPr>
              <a:t>Fugaku</a:t>
            </a:r>
            <a:r>
              <a:rPr lang="es-ES_tradnl" dirty="0">
                <a:latin typeface="Helvetica Neue Light"/>
              </a:rPr>
              <a:t> - Fujitsu </a:t>
            </a:r>
          </a:p>
          <a:p>
            <a:r>
              <a:rPr lang="es-ES_tradnl" dirty="0">
                <a:latin typeface="Helvetica Neue Light"/>
              </a:rPr>
              <a:t> </a:t>
            </a:r>
          </a:p>
          <a:p>
            <a:endParaRPr lang="es-ES_tradnl" dirty="0">
              <a:latin typeface="Helvetica Neue Ligh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8733" y="3063502"/>
            <a:ext cx="28871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x-none" altLang="es-ES_tradnl" sz="1400" dirty="0">
                <a:latin typeface="Helvetica Neue Light"/>
              </a:rPr>
              <a:t> </a:t>
            </a:r>
            <a:r>
              <a:rPr lang="es-ES_tradnl" sz="1400" dirty="0">
                <a:latin typeface="Helvetica Neue Light"/>
              </a:rPr>
              <a:t>4,608 </a:t>
            </a:r>
            <a:r>
              <a:rPr lang="x-none" altLang="es-ES_tradnl" sz="1400" dirty="0">
                <a:latin typeface="Helvetica Neue Light"/>
              </a:rPr>
              <a:t>nodos, 42TFlops c/u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</a:t>
            </a:r>
            <a:r>
              <a:rPr lang="en-US" altLang="es-ES_tradnl" sz="1400" dirty="0">
                <a:latin typeface="Helvetica Neue Light"/>
              </a:rPr>
              <a:t>A64FX 48C 2.2GHz</a:t>
            </a:r>
            <a:endParaRPr lang="es-ES_tradnl" sz="1400" dirty="0">
              <a:latin typeface="Helvetica Neue Light"/>
            </a:endParaRPr>
          </a:p>
          <a:p>
            <a:pPr>
              <a:buFontTx/>
              <a:buChar char="•"/>
            </a:pPr>
            <a:r>
              <a:rPr lang="fr-FR" sz="1400" dirty="0">
                <a:latin typeface="Helvetica Neue Light"/>
              </a:rPr>
              <a:t> </a:t>
            </a:r>
            <a:r>
              <a:rPr lang="es-ES_tradnl" sz="1400" dirty="0">
                <a:latin typeface="Helvetica Neue Light"/>
              </a:rPr>
              <a:t>7,630,848 </a:t>
            </a:r>
            <a:r>
              <a:rPr lang="x-none" altLang="es-ES_tradnl" sz="1400" dirty="0">
                <a:latin typeface="Helvetica Neue Light"/>
              </a:rPr>
              <a:t>cores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  <a:sym typeface="+mn-ea"/>
              </a:rPr>
              <a:t> 537,212 </a:t>
            </a:r>
            <a:r>
              <a:rPr lang="es-ES_tradnl" sz="1400" dirty="0" err="1">
                <a:latin typeface="Helvetica Neue Light"/>
                <a:sym typeface="+mn-ea"/>
              </a:rPr>
              <a:t>TFlop</a:t>
            </a:r>
            <a:r>
              <a:rPr lang="es-ES_tradnl" sz="1400" dirty="0">
                <a:latin typeface="Helvetica Neue Light"/>
                <a:sym typeface="+mn-ea"/>
              </a:rPr>
              <a:t>/s</a:t>
            </a:r>
            <a:r>
              <a:rPr lang="es-ES" sz="1400" dirty="0">
                <a:latin typeface="Helvetica Neue Light"/>
              </a:rPr>
              <a:t> </a:t>
            </a:r>
            <a:r>
              <a:rPr lang="x-none" altLang="es-ES" sz="1400" dirty="0">
                <a:latin typeface="Helvetica Neue Light"/>
              </a:rPr>
              <a:t>( </a:t>
            </a:r>
            <a:r>
              <a:rPr lang="en-US" altLang="es-ES" sz="1400" dirty="0">
                <a:latin typeface="Helvetica Neue Light"/>
              </a:rPr>
              <a:t>0,537 H</a:t>
            </a:r>
            <a:r>
              <a:rPr lang="x-none" altLang="es-ES" sz="1400" dirty="0">
                <a:latin typeface="Helvetica Neue Light"/>
              </a:rPr>
              <a:t>Flops)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Red </a:t>
            </a:r>
            <a:r>
              <a:rPr lang="es-ES" sz="1400" dirty="0" err="1">
                <a:latin typeface="Helvetica Neue Light"/>
              </a:rPr>
              <a:t>Hat</a:t>
            </a:r>
            <a:r>
              <a:rPr lang="es-ES" sz="1400" dirty="0">
                <a:latin typeface="Helvetica Neue Light"/>
              </a:rPr>
              <a:t> Enterprise Linux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FUJITSU Software </a:t>
            </a:r>
            <a:r>
              <a:rPr lang="es-ES" sz="1400" dirty="0" err="1">
                <a:latin typeface="Helvetica Neue Light"/>
              </a:rPr>
              <a:t>Technical</a:t>
            </a:r>
            <a:r>
              <a:rPr lang="es-ES" sz="1400" dirty="0">
                <a:latin typeface="Helvetica Neue Light"/>
              </a:rPr>
              <a:t> Computing Suite V4.0 MPI</a:t>
            </a:r>
          </a:p>
          <a:p>
            <a:endParaRPr lang="es-ES_tradnl" sz="1400" dirty="0">
              <a:latin typeface="Helvetica Neue Ligh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1305983" y="4597400"/>
          <a:ext cx="1959276" cy="20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921000" imgH="2997200" progId="">
                  <p:embed/>
                </p:oleObj>
              </mc:Choice>
              <mc:Fallback>
                <p:oleObj name="Image" r:id="rId2" imgW="2921000" imgH="2997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983" y="4597400"/>
                        <a:ext cx="1959276" cy="2009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35"/>
          <p:cNvSpPr>
            <a:spLocks noChangeArrowheads="1"/>
          </p:cNvSpPr>
          <p:nvPr/>
        </p:nvSpPr>
        <p:spPr bwMode="auto">
          <a:xfrm rot="10800000">
            <a:off x="659870" y="5189901"/>
            <a:ext cx="791037" cy="381164"/>
          </a:xfrm>
          <a:prstGeom prst="wedgeRoundRectCallout">
            <a:avLst>
              <a:gd name="adj1" fmla="val -114734"/>
              <a:gd name="adj2" fmla="val 94993"/>
              <a:gd name="adj3" fmla="val 16667"/>
            </a:avLst>
          </a:prstGeom>
          <a:noFill/>
          <a:ln w="12700">
            <a:solidFill>
              <a:schemeClr val="tx2"/>
            </a:solidFill>
            <a:miter lim="800000"/>
          </a:ln>
          <a:effectLst/>
        </p:spPr>
        <p:txBody>
          <a:bodyPr rot="10800000"/>
          <a:lstStyle/>
          <a:p>
            <a:pPr algn="ctr">
              <a:buFont typeface="Wingdings" panose="05000000000000000000" charset="2"/>
              <a:buNone/>
            </a:pPr>
            <a:r>
              <a:rPr lang="es-ES" sz="1400" b="1" dirty="0">
                <a:solidFill>
                  <a:srgbClr val="1F497D"/>
                </a:solidFill>
                <a:latin typeface="Helvetica Neue Light"/>
              </a:rPr>
              <a:t>Linux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pic>
        <p:nvPicPr>
          <p:cNvPr id="70719" name="Picture 63" descr="See the source image">
            <a:extLst>
              <a:ext uri="{FF2B5EF4-FFF2-40B4-BE49-F238E27FC236}">
                <a16:creationId xmlns:a16="http://schemas.microsoft.com/office/drawing/2014/main" id="{DF9B8F34-3F52-41CB-B8A1-95ECEA1B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19" y="2222414"/>
            <a:ext cx="5723523" cy="381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_tradnl" sz="2400" dirty="0"/>
              <a:t>Clúster: Máquinas con procesador, memoria, </a:t>
            </a:r>
            <a:r>
              <a:rPr lang="es-ES_tradnl" sz="2400" dirty="0" err="1"/>
              <a:t>s.o</a:t>
            </a:r>
            <a:r>
              <a:rPr lang="es-ES_tradnl" sz="2400" dirty="0"/>
              <a:t>. independientes.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11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4867" y="2751666"/>
            <a:ext cx="2802466" cy="109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Pj</a:t>
            </a:r>
            <a:r>
              <a:rPr lang="es-ES_tradnl" dirty="0">
                <a:latin typeface="Helvetica Neue Light"/>
              </a:rPr>
              <a:t>. </a:t>
            </a:r>
            <a:r>
              <a:rPr lang="x-none" altLang="es-ES_tradnl" dirty="0">
                <a:latin typeface="Helvetica Neue Light"/>
              </a:rPr>
              <a:t>Summit IBM</a:t>
            </a:r>
            <a:r>
              <a:rPr lang="es-ES_tradnl" dirty="0">
                <a:latin typeface="Helvetica Neue Light"/>
              </a:rPr>
              <a:t> </a:t>
            </a:r>
          </a:p>
          <a:p>
            <a:r>
              <a:rPr lang="es-ES_tradnl" dirty="0">
                <a:latin typeface="Helvetica Neue Light"/>
              </a:rPr>
              <a:t> </a:t>
            </a:r>
          </a:p>
          <a:p>
            <a:endParaRPr lang="es-ES_tradnl" dirty="0">
              <a:latin typeface="Helvetica Neue Ligh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8733" y="3063502"/>
            <a:ext cx="28871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x-none" altLang="es-ES_tradnl" sz="1400" dirty="0">
                <a:latin typeface="Helvetica Neue Light"/>
              </a:rPr>
              <a:t> </a:t>
            </a:r>
            <a:r>
              <a:rPr lang="es-ES_tradnl" sz="1400" dirty="0">
                <a:latin typeface="Helvetica Neue Light"/>
              </a:rPr>
              <a:t>4,608 </a:t>
            </a:r>
            <a:r>
              <a:rPr lang="x-none" altLang="es-ES_tradnl" sz="1400" dirty="0">
                <a:latin typeface="Helvetica Neue Light"/>
              </a:rPr>
              <a:t>nodos, 42TFlops c/u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</a:t>
            </a:r>
            <a:r>
              <a:rPr lang="x-none" altLang="es-ES_tradnl" sz="1400" dirty="0">
                <a:latin typeface="Helvetica Neue Light"/>
              </a:rPr>
              <a:t>9216 </a:t>
            </a:r>
            <a:r>
              <a:rPr lang="es-ES_tradnl" sz="1400" dirty="0">
                <a:latin typeface="Helvetica Neue Light"/>
              </a:rPr>
              <a:t>IBM POWER9 22C 3.07GHz</a:t>
            </a:r>
          </a:p>
          <a:p>
            <a:pPr>
              <a:buFontTx/>
              <a:buChar char="•"/>
            </a:pPr>
            <a:r>
              <a:rPr lang="fr-FR" sz="1400" dirty="0">
                <a:latin typeface="Helvetica Neue Light"/>
              </a:rPr>
              <a:t> </a:t>
            </a:r>
            <a:r>
              <a:rPr lang="x-none" altLang="fr-FR" sz="1400" dirty="0">
                <a:latin typeface="Helvetica Neue Light"/>
              </a:rPr>
              <a:t>27648 </a:t>
            </a:r>
            <a:r>
              <a:rPr lang="fr-FR" sz="1400" dirty="0">
                <a:latin typeface="Helvetica Neue Light"/>
              </a:rPr>
              <a:t>NVIDIA Volta GV100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2,414,592 </a:t>
            </a:r>
            <a:r>
              <a:rPr lang="x-none" altLang="es-ES_tradnl" sz="1400" dirty="0">
                <a:latin typeface="Helvetica Neue Light"/>
              </a:rPr>
              <a:t>cores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  <a:sym typeface="+mn-ea"/>
              </a:rPr>
              <a:t> 148,600</a:t>
            </a:r>
            <a:r>
              <a:rPr lang="es-ES" sz="1400" dirty="0">
                <a:latin typeface="Helvetica Neue Light"/>
              </a:rPr>
              <a:t> </a:t>
            </a:r>
            <a:r>
              <a:rPr lang="es-ES" sz="1400" dirty="0" err="1">
                <a:latin typeface="Helvetica Neue Light"/>
              </a:rPr>
              <a:t>TFlop</a:t>
            </a:r>
            <a:r>
              <a:rPr lang="es-ES" sz="1400" dirty="0">
                <a:latin typeface="Helvetica Neue Light"/>
              </a:rPr>
              <a:t>/s </a:t>
            </a:r>
            <a:r>
              <a:rPr lang="x-none" altLang="es-ES" sz="1400" dirty="0">
                <a:latin typeface="Helvetica Neue Light"/>
              </a:rPr>
              <a:t>(1</a:t>
            </a:r>
            <a:r>
              <a:rPr lang="en-US" altLang="es-ES" sz="1400" dirty="0">
                <a:latin typeface="Helvetica Neue Light"/>
              </a:rPr>
              <a:t>48</a:t>
            </a:r>
            <a:r>
              <a:rPr lang="x-none" altLang="es-ES" sz="1400" dirty="0">
                <a:latin typeface="Helvetica Neue Light"/>
              </a:rPr>
              <a:t>,</a:t>
            </a:r>
            <a:r>
              <a:rPr lang="en-US" altLang="es-ES" sz="1400" dirty="0">
                <a:latin typeface="Helvetica Neue Light"/>
              </a:rPr>
              <a:t>6</a:t>
            </a:r>
            <a:r>
              <a:rPr lang="x-none" altLang="es-ES" sz="1400" dirty="0">
                <a:latin typeface="Helvetica Neue Light"/>
              </a:rPr>
              <a:t> PFlops)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Linux </a:t>
            </a:r>
            <a:r>
              <a:rPr lang="x-none" altLang="es-ES" sz="1400" dirty="0">
                <a:latin typeface="Helvetica Neue Light"/>
              </a:rPr>
              <a:t>RHEL 7.4</a:t>
            </a:r>
            <a:r>
              <a:rPr lang="es-ES" sz="1400" dirty="0">
                <a:latin typeface="Helvetica Neue Light"/>
              </a:rPr>
              <a:t>.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Spectrum MPI</a:t>
            </a:r>
          </a:p>
          <a:p>
            <a:endParaRPr lang="es-ES_tradnl" sz="1400" dirty="0">
              <a:latin typeface="Helvetica Neue Ligh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1305983" y="4597400"/>
          <a:ext cx="1959276" cy="20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921000" imgH="2997200" progId="">
                  <p:embed/>
                </p:oleObj>
              </mc:Choice>
              <mc:Fallback>
                <p:oleObj name="Image" r:id="rId2" imgW="2921000" imgH="2997200" progId="">
                  <p:embed/>
                  <p:pic>
                    <p:nvPicPr>
                      <p:cNvPr id="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983" y="4597400"/>
                        <a:ext cx="1959276" cy="2009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35"/>
          <p:cNvSpPr>
            <a:spLocks noChangeArrowheads="1"/>
          </p:cNvSpPr>
          <p:nvPr/>
        </p:nvSpPr>
        <p:spPr bwMode="auto">
          <a:xfrm rot="10800000">
            <a:off x="659870" y="5189901"/>
            <a:ext cx="791037" cy="381164"/>
          </a:xfrm>
          <a:prstGeom prst="wedgeRoundRectCallout">
            <a:avLst>
              <a:gd name="adj1" fmla="val -114734"/>
              <a:gd name="adj2" fmla="val 94993"/>
              <a:gd name="adj3" fmla="val 16667"/>
            </a:avLst>
          </a:prstGeom>
          <a:noFill/>
          <a:ln w="12700">
            <a:solidFill>
              <a:schemeClr val="tx2"/>
            </a:solidFill>
            <a:miter lim="800000"/>
          </a:ln>
          <a:effectLst/>
        </p:spPr>
        <p:txBody>
          <a:bodyPr rot="10800000"/>
          <a:lstStyle/>
          <a:p>
            <a:pPr algn="ctr">
              <a:buFont typeface="Wingdings" panose="05000000000000000000" charset="2"/>
              <a:buNone/>
            </a:pPr>
            <a:r>
              <a:rPr lang="es-ES" sz="1400" b="1" dirty="0">
                <a:solidFill>
                  <a:srgbClr val="1F497D"/>
                </a:solidFill>
                <a:latin typeface="Helvetica Neue Light"/>
              </a:rPr>
              <a:t>Linux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505" y="2643505"/>
            <a:ext cx="5288280" cy="297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_tradnl" sz="2400" dirty="0"/>
              <a:t>Clúster: Máquinas con procesador, memoria, </a:t>
            </a:r>
            <a:r>
              <a:rPr lang="es-ES_tradnl" sz="2400" dirty="0" err="1"/>
              <a:t>s.o</a:t>
            </a:r>
            <a:r>
              <a:rPr lang="es-ES_tradnl" sz="2400" dirty="0"/>
              <a:t>. independientes.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12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4867" y="2751666"/>
            <a:ext cx="2802466" cy="96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Pj</a:t>
            </a:r>
            <a:r>
              <a:rPr lang="es-ES_tradnl" dirty="0">
                <a:latin typeface="Helvetica Neue Light"/>
              </a:rPr>
              <a:t>. Sunway TaihuLight </a:t>
            </a:r>
          </a:p>
          <a:p>
            <a:r>
              <a:rPr lang="es-ES_tradnl" dirty="0">
                <a:latin typeface="Helvetica Neue Light"/>
              </a:rPr>
              <a:t> </a:t>
            </a:r>
          </a:p>
          <a:p>
            <a:endParaRPr lang="es-ES_tradnl" dirty="0">
              <a:latin typeface="Helvetica Neue Ligh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8733" y="3063502"/>
            <a:ext cx="2887134" cy="18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40.960 procesadores RISC SW26010</a:t>
            </a:r>
          </a:p>
          <a:p>
            <a:pPr>
              <a:buFontTx/>
              <a:buChar char="•"/>
            </a:pPr>
            <a:r>
              <a:rPr lang="fr-FR" sz="1400" dirty="0">
                <a:latin typeface="Helvetica Neue Light"/>
              </a:rPr>
              <a:t> </a:t>
            </a:r>
            <a:r>
              <a:rPr lang="x-none" altLang="fr-FR" sz="1400" dirty="0">
                <a:latin typeface="Helvetica Neue Light"/>
              </a:rPr>
              <a:t>256+4 núcleos por procesador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10,649,600 </a:t>
            </a:r>
            <a:r>
              <a:rPr lang="x-none" altLang="es-ES_tradnl" sz="1400" dirty="0">
                <a:latin typeface="Helvetica Neue Light"/>
              </a:rPr>
              <a:t>cores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  <a:sym typeface="+mn-ea"/>
              </a:rPr>
              <a:t> 93,014.6</a:t>
            </a:r>
            <a:r>
              <a:rPr lang="es-ES" sz="1400" dirty="0">
                <a:latin typeface="Helvetica Neue Light"/>
              </a:rPr>
              <a:t> </a:t>
            </a:r>
            <a:r>
              <a:rPr lang="es-ES" sz="1400" dirty="0" err="1">
                <a:latin typeface="Helvetica Neue Light"/>
              </a:rPr>
              <a:t>TFlop</a:t>
            </a:r>
            <a:r>
              <a:rPr lang="es-ES" sz="1400" dirty="0">
                <a:latin typeface="Helvetica Neue Light"/>
              </a:rPr>
              <a:t>/s </a:t>
            </a:r>
            <a:r>
              <a:rPr lang="x-none" altLang="es-ES" sz="1400" dirty="0">
                <a:latin typeface="Helvetica Neue Light"/>
              </a:rPr>
              <a:t>(93PFlops)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Linux </a:t>
            </a:r>
            <a:r>
              <a:rPr lang="x-none" altLang="es-ES" sz="1400" dirty="0">
                <a:latin typeface="Helvetica Neue Light"/>
              </a:rPr>
              <a:t>Sunway </a:t>
            </a:r>
            <a:r>
              <a:rPr lang="x-none" altLang="es-ES" sz="1400" dirty="0" err="1">
                <a:latin typeface="Helvetica Neue Light"/>
              </a:rPr>
              <a:t>Raise OS</a:t>
            </a:r>
            <a:r>
              <a:rPr lang="es-ES" sz="1400" dirty="0">
                <a:latin typeface="Helvetica Neue Light"/>
              </a:rPr>
              <a:t>.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MPICH2</a:t>
            </a:r>
            <a:endParaRPr lang="es-ES_tradnl" sz="1400" dirty="0">
              <a:latin typeface="Helvetica Neue Light"/>
            </a:endParaRPr>
          </a:p>
          <a:p>
            <a:endParaRPr lang="es-ES_tradnl" sz="1400" dirty="0">
              <a:latin typeface="Helvetica Neue Ligh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1305983" y="4597400"/>
          <a:ext cx="1959276" cy="20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921000" imgH="2997200" progId="">
                  <p:embed/>
                </p:oleObj>
              </mc:Choice>
              <mc:Fallback>
                <p:oleObj name="Image" r:id="rId2" imgW="2921000" imgH="2997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983" y="4597400"/>
                        <a:ext cx="1959276" cy="2009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35"/>
          <p:cNvSpPr>
            <a:spLocks noChangeArrowheads="1"/>
          </p:cNvSpPr>
          <p:nvPr/>
        </p:nvSpPr>
        <p:spPr bwMode="auto">
          <a:xfrm rot="10800000">
            <a:off x="659870" y="5189901"/>
            <a:ext cx="791037" cy="381164"/>
          </a:xfrm>
          <a:prstGeom prst="wedgeRoundRectCallout">
            <a:avLst>
              <a:gd name="adj1" fmla="val -114734"/>
              <a:gd name="adj2" fmla="val 94993"/>
              <a:gd name="adj3" fmla="val 16667"/>
            </a:avLst>
          </a:prstGeom>
          <a:noFill/>
          <a:ln w="12700">
            <a:solidFill>
              <a:schemeClr val="tx2"/>
            </a:solidFill>
            <a:miter lim="800000"/>
          </a:ln>
          <a:effectLst/>
        </p:spPr>
        <p:txBody>
          <a:bodyPr rot="10800000"/>
          <a:lstStyle/>
          <a:p>
            <a:pPr algn="ctr">
              <a:buFont typeface="Wingdings" panose="05000000000000000000" charset="2"/>
              <a:buNone/>
            </a:pPr>
            <a:r>
              <a:rPr lang="es-ES" sz="1400" b="1" dirty="0">
                <a:solidFill>
                  <a:srgbClr val="1F497D"/>
                </a:solidFill>
                <a:latin typeface="Helvetica Neue Light"/>
              </a:rPr>
              <a:t>Linux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285" y="2188210"/>
            <a:ext cx="5944870" cy="361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_tradnl" sz="2400" dirty="0"/>
              <a:t>Clúster: Máquinas con procesador, memoria, </a:t>
            </a:r>
            <a:r>
              <a:rPr lang="es-ES_tradnl" sz="2400" dirty="0" err="1"/>
              <a:t>s.o</a:t>
            </a:r>
            <a:r>
              <a:rPr lang="es-ES_tradnl" sz="2400" dirty="0"/>
              <a:t>. independientes.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13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4867" y="2751666"/>
            <a:ext cx="2802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Pj</a:t>
            </a:r>
            <a:r>
              <a:rPr lang="es-ES_tradnl" dirty="0">
                <a:latin typeface="Helvetica Neue Light"/>
              </a:rPr>
              <a:t>. Tianhe-2 </a:t>
            </a:r>
            <a:r>
              <a:rPr lang="es-ES_tradnl" dirty="0" err="1">
                <a:latin typeface="Helvetica Neue Light"/>
              </a:rPr>
              <a:t>cluster</a:t>
            </a:r>
            <a:r>
              <a:rPr lang="es-ES_tradnl" dirty="0">
                <a:latin typeface="Helvetica Neue Light"/>
              </a:rPr>
              <a:t>.</a:t>
            </a:r>
          </a:p>
          <a:p>
            <a:r>
              <a:rPr lang="es-ES_tradnl" dirty="0">
                <a:latin typeface="Helvetica Neue Light"/>
              </a:rPr>
              <a:t> </a:t>
            </a:r>
          </a:p>
          <a:p>
            <a:endParaRPr lang="es-ES_tradnl" dirty="0">
              <a:latin typeface="Helvetica Neue Ligh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8733" y="3063502"/>
            <a:ext cx="28871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32000 </a:t>
            </a:r>
            <a:r>
              <a:rPr lang="it-IT" sz="1400" dirty="0">
                <a:latin typeface="Helvetica Neue Light"/>
              </a:rPr>
              <a:t>Intel </a:t>
            </a:r>
            <a:r>
              <a:rPr lang="it-IT" sz="1400" dirty="0" err="1">
                <a:latin typeface="Helvetica Neue Light"/>
              </a:rPr>
              <a:t>Xeon</a:t>
            </a:r>
            <a:r>
              <a:rPr lang="it-IT" sz="1400" dirty="0">
                <a:latin typeface="Helvetica Neue Light"/>
              </a:rPr>
              <a:t> E5-2692 12C 2.200GHz</a:t>
            </a:r>
            <a:r>
              <a:rPr lang="es-ES_tradnl" sz="1400" dirty="0">
                <a:latin typeface="Helvetica Neue Light"/>
              </a:rPr>
              <a:t>.</a:t>
            </a:r>
          </a:p>
          <a:p>
            <a:pPr>
              <a:buFontTx/>
              <a:buChar char="•"/>
            </a:pPr>
            <a:r>
              <a:rPr lang="fr-FR" sz="1400" dirty="0">
                <a:latin typeface="Helvetica Neue Light"/>
              </a:rPr>
              <a:t>48,000 Xeon Phi</a:t>
            </a:r>
            <a:endParaRPr lang="es-ES_tradnl" sz="1400" dirty="0">
              <a:latin typeface="Helvetica Neue Light"/>
            </a:endParaRP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3’120.000cores.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</a:t>
            </a:r>
            <a:r>
              <a:rPr lang="es-ES" sz="1400" dirty="0">
                <a:latin typeface="Helvetica Neue Light"/>
              </a:rPr>
              <a:t>54,902.4 </a:t>
            </a:r>
            <a:r>
              <a:rPr lang="es-ES" sz="1400" dirty="0" err="1">
                <a:latin typeface="Helvetica Neue Light"/>
              </a:rPr>
              <a:t>TFlop</a:t>
            </a:r>
            <a:r>
              <a:rPr lang="es-ES" sz="1400" dirty="0">
                <a:latin typeface="Helvetica Neue Light"/>
              </a:rPr>
              <a:t>/s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Linux </a:t>
            </a:r>
            <a:r>
              <a:rPr lang="es-ES" sz="1400" dirty="0" err="1">
                <a:latin typeface="Helvetica Neue Light"/>
              </a:rPr>
              <a:t>Kylin</a:t>
            </a:r>
            <a:r>
              <a:rPr lang="es-ES" sz="1400" dirty="0">
                <a:latin typeface="Helvetica Neue Light"/>
              </a:rPr>
              <a:t>.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MPICH2</a:t>
            </a:r>
            <a:endParaRPr lang="es-ES_tradnl" sz="1400" dirty="0">
              <a:latin typeface="Helvetica Neue Light"/>
            </a:endParaRPr>
          </a:p>
          <a:p>
            <a:endParaRPr lang="es-ES_tradnl" sz="1400" dirty="0">
              <a:latin typeface="Helvetica Neue Ligh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1305983" y="4597400"/>
          <a:ext cx="1959276" cy="20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921000" imgH="2997200" progId="">
                  <p:embed/>
                </p:oleObj>
              </mc:Choice>
              <mc:Fallback>
                <p:oleObj name="Image" r:id="rId2" imgW="2921000" imgH="2997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983" y="4597400"/>
                        <a:ext cx="1959276" cy="2009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35"/>
          <p:cNvSpPr>
            <a:spLocks noChangeArrowheads="1"/>
          </p:cNvSpPr>
          <p:nvPr/>
        </p:nvSpPr>
        <p:spPr bwMode="auto">
          <a:xfrm rot="10800000">
            <a:off x="659870" y="5189901"/>
            <a:ext cx="791037" cy="381164"/>
          </a:xfrm>
          <a:prstGeom prst="wedgeRoundRectCallout">
            <a:avLst>
              <a:gd name="adj1" fmla="val -114734"/>
              <a:gd name="adj2" fmla="val 94993"/>
              <a:gd name="adj3" fmla="val 16667"/>
            </a:avLst>
          </a:prstGeom>
          <a:noFill/>
          <a:ln w="12700">
            <a:solidFill>
              <a:schemeClr val="tx2"/>
            </a:solidFill>
            <a:miter lim="800000"/>
          </a:ln>
          <a:effectLst/>
        </p:spPr>
        <p:txBody>
          <a:bodyPr rot="10800000"/>
          <a:lstStyle/>
          <a:p>
            <a:pPr algn="ctr">
              <a:buFont typeface="Wingdings" panose="05000000000000000000" charset="2"/>
              <a:buNone/>
            </a:pPr>
            <a:r>
              <a:rPr lang="es-ES" sz="1400" b="1" dirty="0">
                <a:solidFill>
                  <a:srgbClr val="1F497D"/>
                </a:solidFill>
                <a:latin typeface="Helvetica Neue Light"/>
              </a:rPr>
              <a:t>Linux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272" y="2605712"/>
            <a:ext cx="5626354" cy="3103286"/>
          </a:xfrm>
          <a:prstGeom prst="rect">
            <a:avLst/>
          </a:prstGeom>
        </p:spPr>
      </p:pic>
      <p:pic>
        <p:nvPicPr>
          <p:cNvPr id="72705" name="Picture 2">
            <a:extLst>
              <a:ext uri="{FF2B5EF4-FFF2-40B4-BE49-F238E27FC236}">
                <a16:creationId xmlns:a16="http://schemas.microsoft.com/office/drawing/2014/main" id="{491AB6DA-F3F1-4E9A-BE7D-EED7C7C5D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97400"/>
            <a:ext cx="14668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28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rcRect l="-8820" r="-8820"/>
          <a:stretch>
            <a:fillRect/>
          </a:stretch>
        </p:blipFill>
        <p:spPr>
          <a:xfrm>
            <a:off x="182564" y="1440343"/>
            <a:ext cx="8178840" cy="4969981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14</a:t>
            </a:fld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6285300" y="6360714"/>
            <a:ext cx="2160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err="1"/>
              <a:t>www.extremetech.com</a:t>
            </a:r>
            <a:r>
              <a:rPr lang="cs-CZ" sz="1200" dirty="0"/>
              <a:t>/</a:t>
            </a:r>
            <a:endParaRPr lang="es-ES" sz="1200" dirty="0"/>
          </a:p>
        </p:txBody>
      </p:sp>
      <p:sp>
        <p:nvSpPr>
          <p:cNvPr id="13" name="Rectángulo 12"/>
          <p:cNvSpPr/>
          <p:nvPr/>
        </p:nvSpPr>
        <p:spPr>
          <a:xfrm>
            <a:off x="0" y="992161"/>
            <a:ext cx="1840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Helvetica Neue Light"/>
              </a:rPr>
              <a:t>Tianhe-2 </a:t>
            </a:r>
            <a:r>
              <a:rPr lang="es-ES_tradnl" dirty="0" err="1">
                <a:latin typeface="Helvetica Neue Light"/>
              </a:rPr>
              <a:t>cluster</a:t>
            </a:r>
            <a:r>
              <a:rPr lang="es-ES_tradnl" dirty="0">
                <a:latin typeface="Helvetica Neue Light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" sz="2400" dirty="0" err="1"/>
              <a:t>Grids</a:t>
            </a:r>
            <a:r>
              <a:rPr lang="es-ES" sz="2400" dirty="0"/>
              <a:t>. Computadores de múltiples dominios administrativos conectados para solucionar una tarea determinada.</a:t>
            </a:r>
          </a:p>
          <a:p>
            <a:pPr lvl="1"/>
            <a:r>
              <a:rPr lang="es-ES" sz="2400" dirty="0"/>
              <a:t>Múltiples arquitecturas de computador.</a:t>
            </a:r>
          </a:p>
          <a:p>
            <a:pPr lvl="1"/>
            <a:r>
              <a:rPr lang="es-ES" sz="2400" dirty="0"/>
              <a:t>Múltiples sistemas operativos.</a:t>
            </a:r>
          </a:p>
          <a:p>
            <a:pPr lvl="1"/>
            <a:r>
              <a:rPr lang="es-ES" sz="2400" dirty="0"/>
              <a:t>Middleware. </a:t>
            </a:r>
            <a:r>
              <a:rPr lang="es-ES" sz="2400" dirty="0" err="1"/>
              <a:t>Globus</a:t>
            </a:r>
            <a:r>
              <a:rPr lang="es-ES" sz="2400" dirty="0"/>
              <a:t> </a:t>
            </a:r>
            <a:r>
              <a:rPr lang="es-ES" sz="2400" dirty="0" err="1"/>
              <a:t>toolkit</a:t>
            </a:r>
            <a:r>
              <a:rPr lang="es-ES" sz="2400" dirty="0"/>
              <a:t>.</a:t>
            </a:r>
          </a:p>
          <a:p>
            <a:pPr lvl="1"/>
            <a:endParaRPr lang="es-ES" sz="2400" dirty="0"/>
          </a:p>
          <a:p>
            <a:pPr lvl="1"/>
            <a:endParaRPr lang="es-ES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15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28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rcRect l="-4800" r="-4800"/>
          <a:stretch>
            <a:fillRect/>
          </a:stretch>
        </p:blipFill>
        <p:spPr>
          <a:xfrm>
            <a:off x="2160384" y="1815086"/>
            <a:ext cx="7154889" cy="4347619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16</a:t>
            </a:fld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73430" y="1293323"/>
            <a:ext cx="3926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Worldwide LHC Computing Grid</a:t>
            </a:r>
            <a:endParaRPr lang="es-E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 err="1"/>
              <a:t>Grids</a:t>
            </a:r>
            <a:r>
              <a:rPr lang="es-ES_tradnl" sz="2400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17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383" y="2098800"/>
            <a:ext cx="4933950" cy="25430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39" y="4311590"/>
            <a:ext cx="3393017" cy="2133660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compartida.</a:t>
            </a:r>
          </a:p>
          <a:p>
            <a:pPr lvl="1"/>
            <a:r>
              <a:rPr lang="es-ES" sz="2400" dirty="0"/>
              <a:t>Son sistemas de múltiples núcleos de procesamiento que comparten cierta cantidad de memoria física (memoria global).</a:t>
            </a:r>
          </a:p>
          <a:p>
            <a:pPr lvl="1"/>
            <a:endParaRPr lang="es-ES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18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3106190"/>
            <a:ext cx="5791200" cy="274850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" sz="2800" b="1" dirty="0"/>
              <a:t>Arquitecturas de memoria compartida.</a:t>
            </a:r>
            <a:endParaRPr lang="es-ES_tradnl" sz="28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CPU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19</a:t>
            </a:fld>
            <a:endParaRPr lang="es-ES" dirty="0"/>
          </a:p>
        </p:txBody>
      </p:sp>
      <p:pic>
        <p:nvPicPr>
          <p:cNvPr id="72706" name="Picture 2" descr="AMD Ryzen Threadripper 3990X, el que buscará será el procesador ...">
            <a:extLst>
              <a:ext uri="{FF2B5EF4-FFF2-40B4-BE49-F238E27FC236}">
                <a16:creationId xmlns:a16="http://schemas.microsoft.com/office/drawing/2014/main" id="{FB6C13C2-E5F8-4947-9D44-74B197D63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3" y="2890837"/>
            <a:ext cx="476709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AMD Threadripper 3970X, 3960X, and Intel Core i... | Community">
            <a:extLst>
              <a:ext uri="{FF2B5EF4-FFF2-40B4-BE49-F238E27FC236}">
                <a16:creationId xmlns:a16="http://schemas.microsoft.com/office/drawing/2014/main" id="{58300472-A1D3-4B2A-8B6D-02F9B5D0C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15" y="2520541"/>
            <a:ext cx="2802189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296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</a:t>
            </a:fld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" sz="2800" b="1" dirty="0"/>
              <a:t>Arquitecturas de memoria compartida.</a:t>
            </a:r>
            <a:endParaRPr lang="es-ES_tradnl" sz="28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GPU. (Graphics </a:t>
            </a:r>
            <a:r>
              <a:rPr lang="es-ES_tradnl" sz="2400" dirty="0" err="1"/>
              <a:t>Processing</a:t>
            </a:r>
            <a:r>
              <a:rPr lang="es-ES_tradnl" sz="2400" dirty="0"/>
              <a:t> Unit)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Es una arquitectura dedicada para el procesamiento gráfico.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Se encuentra basada en el concepto de múltiples unidades de procesamiento en un mismo chip.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Las comunicaciones se realizan mediante memorias compartidas.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20</a:t>
            </a:fld>
            <a:endParaRPr lang="es-E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3200" dirty="0">
              <a:solidFill>
                <a:srgbClr val="FFFFFF"/>
              </a:solidFill>
              <a:sym typeface="Gill Sans" pitchFamily="-123" charset="0"/>
            </a:endParaRPr>
          </a:p>
        </p:txBody>
      </p:sp>
      <p:sp>
        <p:nvSpPr>
          <p:cNvPr id="114691" name="Placehold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None/>
            </a:pPr>
            <a:r>
              <a:rPr lang="es-ES_tradnl" dirty="0" err="1"/>
              <a:t>GPUs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246915" y="4828957"/>
            <a:ext cx="2658535" cy="55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GeForce</a:t>
            </a:r>
            <a:r>
              <a:rPr lang="es-ES_tradnl" dirty="0">
                <a:latin typeface="Helvetica Neue Light"/>
              </a:rPr>
              <a:t> GTX </a:t>
            </a:r>
            <a:r>
              <a:rPr lang="x-none" altLang="es-ES_tradnl" dirty="0">
                <a:latin typeface="Helvetica Neue Light"/>
              </a:rPr>
              <a:t>20</a:t>
            </a:r>
            <a:r>
              <a:rPr lang="es-ES_tradnl" dirty="0">
                <a:latin typeface="Helvetica Neue Light"/>
              </a:rPr>
              <a:t>80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376345" y="1401658"/>
            <a:ext cx="2658535" cy="55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Helvetica Neue Light"/>
              </a:rPr>
              <a:t>AMD Radeon </a:t>
            </a:r>
            <a:r>
              <a:rPr lang="x-none" altLang="es-ES_tradnl" dirty="0">
                <a:latin typeface="Helvetica Neue Light"/>
              </a:rPr>
              <a:t>Instinct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21</a:t>
            </a:fld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53999" y="5171035"/>
            <a:ext cx="3648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4352 cores</a:t>
            </a:r>
          </a:p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11750 GFlops single</a:t>
            </a:r>
          </a:p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367 GFlops double</a:t>
            </a:r>
            <a:endParaRPr lang="en-US" altLang="es-ES_tradnl" sz="1400" dirty="0">
              <a:latin typeface="Helvetica Neue Light"/>
            </a:endParaRPr>
          </a:p>
          <a:p>
            <a:pPr>
              <a:buFontTx/>
              <a:buChar char="-"/>
            </a:pPr>
            <a:r>
              <a:rPr lang="en-US" altLang="es-ES_tradnl" sz="1400" dirty="0">
                <a:latin typeface="Helvetica Neue Light"/>
              </a:rPr>
              <a:t> Turing architecture</a:t>
            </a:r>
            <a:endParaRPr lang="x-none" altLang="es-ES_tradnl" sz="1400" dirty="0">
              <a:latin typeface="Helvetica Neue Ligh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738338" y="4171700"/>
            <a:ext cx="4148666" cy="87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Tx/>
              <a:buNone/>
            </a:pPr>
            <a:r>
              <a:rPr lang="x-none" altLang="es-ES_tradnl" sz="1400" dirty="0">
                <a:latin typeface="Helvetica Neue Light"/>
              </a:rPr>
              <a:t>- 5120 </a:t>
            </a:r>
            <a:r>
              <a:rPr lang="es-ES_tradnl" sz="1400" dirty="0">
                <a:latin typeface="Helvetica Neue Light"/>
              </a:rPr>
              <a:t>CUDA </a:t>
            </a:r>
            <a:r>
              <a:rPr lang="es-ES_tradnl" sz="1400" dirty="0" err="1">
                <a:latin typeface="Helvetica Neue Light"/>
              </a:rPr>
              <a:t>cores</a:t>
            </a:r>
            <a:r>
              <a:rPr lang="es-ES_tradnl" sz="1400" dirty="0">
                <a:latin typeface="Helvetica Neue Light"/>
              </a:rPr>
              <a:t>. </a:t>
            </a:r>
          </a:p>
          <a:p>
            <a:pPr indent="0">
              <a:buFontTx/>
              <a:buNone/>
            </a:pPr>
            <a:r>
              <a:rPr lang="x-none" altLang="es-ES_tradnl" sz="1400" dirty="0">
                <a:latin typeface="Helvetica Neue Light"/>
              </a:rPr>
              <a:t>- 7</a:t>
            </a:r>
            <a:r>
              <a:rPr lang="es-ES" sz="1400" dirty="0">
                <a:latin typeface="Helvetica Neue Light"/>
              </a:rPr>
              <a:t> </a:t>
            </a:r>
            <a:r>
              <a:rPr lang="es-ES" sz="1400" dirty="0" err="1">
                <a:latin typeface="Helvetica Neue Light"/>
              </a:rPr>
              <a:t>Tflops</a:t>
            </a:r>
            <a:r>
              <a:rPr lang="es-ES" sz="1400" dirty="0">
                <a:latin typeface="Helvetica Neue Light"/>
              </a:rPr>
              <a:t> (</a:t>
            </a:r>
            <a:r>
              <a:rPr lang="es-ES" sz="1400" dirty="0" err="1">
                <a:latin typeface="Helvetica Neue Light"/>
              </a:rPr>
              <a:t>double</a:t>
            </a:r>
            <a:r>
              <a:rPr lang="es-ES" sz="1400" dirty="0">
                <a:latin typeface="Helvetica Neue Light"/>
              </a:rPr>
              <a:t>), </a:t>
            </a:r>
          </a:p>
          <a:p>
            <a:pPr indent="0">
              <a:buFontTx/>
              <a:buNone/>
            </a:pPr>
            <a:r>
              <a:rPr lang="x-none" altLang="es-ES" sz="1400" dirty="0">
                <a:latin typeface="Helvetica Neue Light"/>
              </a:rPr>
              <a:t>- 15</a:t>
            </a:r>
            <a:r>
              <a:rPr lang="es-ES" sz="1400" dirty="0">
                <a:latin typeface="Helvetica Neue Light"/>
              </a:rPr>
              <a:t>.7 (single) </a:t>
            </a:r>
            <a:r>
              <a:rPr lang="es-ES" sz="1400" dirty="0" err="1">
                <a:latin typeface="Helvetica Neue Light"/>
              </a:rPr>
              <a:t>Tflops</a:t>
            </a:r>
            <a:endParaRPr lang="es-ES_tradnl" sz="1400" dirty="0">
              <a:latin typeface="Helvetica Neue Ligh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399829" y="1781927"/>
            <a:ext cx="3767666" cy="108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pt-BR" sz="1400" dirty="0">
                <a:latin typeface="Helvetica Neue Light"/>
              </a:rPr>
              <a:t> </a:t>
            </a:r>
            <a:r>
              <a:rPr lang="x-none" altLang="pt-BR" sz="1400" dirty="0">
                <a:latin typeface="Helvetica Neue Light"/>
              </a:rPr>
              <a:t>4096</a:t>
            </a:r>
            <a:r>
              <a:rPr lang="es-ES" sz="1400" dirty="0">
                <a:latin typeface="Helvetica Neue Light"/>
              </a:rPr>
              <a:t> </a:t>
            </a:r>
            <a:r>
              <a:rPr lang="x-none" altLang="es-ES" sz="1400" dirty="0">
                <a:latin typeface="Helvetica Neue Light"/>
              </a:rPr>
              <a:t>cores</a:t>
            </a:r>
          </a:p>
          <a:p>
            <a:pPr>
              <a:buFontTx/>
              <a:buChar char="-"/>
            </a:pPr>
            <a:r>
              <a:rPr lang="x-none" altLang="es-ES" sz="1400" dirty="0">
                <a:latin typeface="Helvetica Neue Light"/>
              </a:rPr>
              <a:t> 14,725 TFlops single</a:t>
            </a:r>
          </a:p>
          <a:p>
            <a:pPr>
              <a:buFontTx/>
              <a:buChar char="-"/>
            </a:pPr>
            <a:r>
              <a:rPr lang="x-none" altLang="es-ES" sz="1400" dirty="0">
                <a:latin typeface="Helvetica Neue Light"/>
              </a:rPr>
              <a:t> 7,362 TFlops double</a:t>
            </a:r>
          </a:p>
          <a:p>
            <a:pPr>
              <a:buFontTx/>
              <a:buChar char="-"/>
            </a:pPr>
            <a:endParaRPr lang="es-ES" sz="1400" dirty="0">
              <a:latin typeface="Helvetica Neue Ligh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21473" y="3860128"/>
            <a:ext cx="2658535" cy="55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altLang="es-ES_tradnl" dirty="0">
                <a:latin typeface="Helvetica Neue Light"/>
              </a:rPr>
              <a:t>Volta V100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821" y="2665693"/>
            <a:ext cx="3143250" cy="1194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355" y="1239520"/>
            <a:ext cx="3188970" cy="1791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" y="3488690"/>
            <a:ext cx="3321050" cy="1287780"/>
          </a:xfrm>
          <a:prstGeom prst="rect">
            <a:avLst/>
          </a:prstGeom>
        </p:spPr>
      </p:pic>
      <p:pic>
        <p:nvPicPr>
          <p:cNvPr id="73730" name="Picture 2" descr="Nvidia RTX 3090 apunta a un precio de 1300 USD y 24GB de VRAM">
            <a:extLst>
              <a:ext uri="{FF2B5EF4-FFF2-40B4-BE49-F238E27FC236}">
                <a16:creationId xmlns:a16="http://schemas.microsoft.com/office/drawing/2014/main" id="{3A3E9746-A593-43C5-92F2-817425B2B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09" y="488664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CB55314-8AE8-42C8-8923-27CC414A10A9}"/>
              </a:ext>
            </a:extLst>
          </p:cNvPr>
          <p:cNvSpPr txBox="1"/>
          <p:nvPr/>
        </p:nvSpPr>
        <p:spPr>
          <a:xfrm>
            <a:off x="6448423" y="5369871"/>
            <a:ext cx="265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Helvetica Neue Light"/>
              </a:rPr>
              <a:t>GeForce GTX </a:t>
            </a:r>
            <a:r>
              <a:rPr lang="en-US" dirty="0">
                <a:latin typeface="Helvetica Neue Light"/>
              </a:rPr>
              <a:t>3</a:t>
            </a:r>
            <a:r>
              <a:rPr lang="x-none" altLang="es-ES_tradnl" dirty="0">
                <a:latin typeface="Helvetica Neue Light"/>
              </a:rPr>
              <a:t>0</a:t>
            </a:r>
            <a:r>
              <a:rPr lang="en-US" altLang="es-ES_tradnl" dirty="0">
                <a:latin typeface="Helvetica Neue Light"/>
              </a:rPr>
              <a:t>9</a:t>
            </a:r>
            <a:r>
              <a:rPr lang="es-ES_tradnl" dirty="0">
                <a:latin typeface="Helvetica Neue Light"/>
              </a:rPr>
              <a:t>0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56ED21E-ACD6-4AF5-AB2F-3A9AB76D38E0}"/>
              </a:ext>
            </a:extLst>
          </p:cNvPr>
          <p:cNvSpPr/>
          <p:nvPr/>
        </p:nvSpPr>
        <p:spPr>
          <a:xfrm>
            <a:off x="6455507" y="5711949"/>
            <a:ext cx="3648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</a:t>
            </a:r>
            <a:r>
              <a:rPr lang="en-US" altLang="es-ES_tradnl" sz="1400" dirty="0">
                <a:latin typeface="Helvetica Neue Light"/>
              </a:rPr>
              <a:t>5376</a:t>
            </a:r>
            <a:r>
              <a:rPr lang="x-none" altLang="es-ES_tradnl" sz="1400" dirty="0">
                <a:latin typeface="Helvetica Neue Light"/>
              </a:rPr>
              <a:t> cores</a:t>
            </a:r>
          </a:p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</a:t>
            </a:r>
            <a:r>
              <a:rPr lang="en-US" altLang="es-ES_tradnl" sz="1400" dirty="0">
                <a:latin typeface="Helvetica Neue Light"/>
              </a:rPr>
              <a:t>18.1 TF</a:t>
            </a:r>
            <a:r>
              <a:rPr lang="x-none" altLang="es-ES_tradnl" sz="1400" dirty="0">
                <a:latin typeface="Helvetica Neue Light"/>
              </a:rPr>
              <a:t>lops single</a:t>
            </a:r>
          </a:p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</a:t>
            </a:r>
            <a:r>
              <a:rPr lang="en-US" altLang="es-ES_tradnl" sz="1400" dirty="0">
                <a:latin typeface="Helvetica Neue Light"/>
              </a:rPr>
              <a:t>584</a:t>
            </a:r>
            <a:r>
              <a:rPr lang="x-none" altLang="es-ES_tradnl" sz="1400" dirty="0">
                <a:latin typeface="Helvetica Neue Light"/>
              </a:rPr>
              <a:t> GFlops double</a:t>
            </a:r>
            <a:endParaRPr lang="en-US" altLang="es-ES_tradnl" sz="1400" dirty="0">
              <a:latin typeface="Helvetica Neue Light"/>
            </a:endParaRPr>
          </a:p>
          <a:p>
            <a:pPr>
              <a:buFontTx/>
              <a:buChar char="-"/>
            </a:pPr>
            <a:r>
              <a:rPr lang="en-US" altLang="es-ES_tradnl" sz="1400" dirty="0">
                <a:latin typeface="Helvetica Neue Light"/>
              </a:rPr>
              <a:t> Ampere architecture</a:t>
            </a:r>
            <a:endParaRPr lang="x-none" altLang="es-ES_tradnl" sz="1400" dirty="0">
              <a:latin typeface="Helvetica Neue Light"/>
            </a:endParaRPr>
          </a:p>
        </p:txBody>
      </p:sp>
      <p:pic>
        <p:nvPicPr>
          <p:cNvPr id="4" name="Picture 2" descr="Nvidia - Wikipedia">
            <a:extLst>
              <a:ext uri="{FF2B5EF4-FFF2-40B4-BE49-F238E27FC236}">
                <a16:creationId xmlns:a16="http://schemas.microsoft.com/office/drawing/2014/main" id="{50DA02A4-22B2-4BF3-8C0E-D7CDCF53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58" y="5431989"/>
            <a:ext cx="1243722" cy="96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Aceleradores AMD | HPE Store LAR">
            <a:extLst>
              <a:ext uri="{FF2B5EF4-FFF2-40B4-BE49-F238E27FC236}">
                <a16:creationId xmlns:a16="http://schemas.microsoft.com/office/drawing/2014/main" id="{55519692-C4FA-4AFB-B8AC-45124FACF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1" y="1311725"/>
            <a:ext cx="1710142" cy="12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sp>
        <p:nvSpPr>
          <p:cNvPr id="10" name="CuadroTexto 9"/>
          <p:cNvSpPr txBox="1"/>
          <p:nvPr/>
        </p:nvSpPr>
        <p:spPr>
          <a:xfrm>
            <a:off x="7145866" y="6197600"/>
            <a:ext cx="1820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>
                <a:latin typeface="Helvetica Neue Light"/>
              </a:rPr>
              <a:t>NVIDIA, Kepler SMX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11498" y="1492466"/>
            <a:ext cx="40995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 Neue Light"/>
              </a:rPr>
              <a:t>Ampere GA100 GPU specifications:</a:t>
            </a:r>
          </a:p>
          <a:p>
            <a:endParaRPr lang="en-US" sz="1600" dirty="0">
              <a:latin typeface="Helvetica Neue Ligh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GA100 GPU built on a 7nm manufacturing process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54-billion transistors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8192 CUDA cores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128 SMs (64 CUDA cores per SM)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Tensor cores: 512 (4 tensor cores per SM)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Third Generation Tensor Core (TensorFloat-32 TF32 Tensor Core)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New Bfloat16 (BF16)/FP32 mixed-precision Tensor Core operations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FP32 performance: 23 TFLOPS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FP64 performance: 11.5 TFLOPS (FP64 = 1/2 * FP32)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Memory: 48GB HBM2 – memory bus width: 6144-bit (6 HBM2 stacks, 12 512-bit memory controllers)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elvetica Neue Light"/>
              </a:rPr>
              <a:t>CUDA Compute Capability: 8.0</a:t>
            </a:r>
          </a:p>
        </p:txBody>
      </p:sp>
      <p:pic>
        <p:nvPicPr>
          <p:cNvPr id="74754" name="Picture 2" descr="NVIDIA Ampere GA100 GPU: 8192 CUDA Cores and 54-Billion ...">
            <a:extLst>
              <a:ext uri="{FF2B5EF4-FFF2-40B4-BE49-F238E27FC236}">
                <a16:creationId xmlns:a16="http://schemas.microsoft.com/office/drawing/2014/main" id="{9F6B2198-2C28-469F-B72A-739670BA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006" y="966022"/>
            <a:ext cx="4275794" cy="56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" sz="2800" b="1" dirty="0"/>
              <a:t>Arquitecturas de memoria heterogéneas.</a:t>
            </a:r>
            <a:endParaRPr lang="es-ES_tradnl" sz="28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Mezclan el concepto de memoria compartida y distribuida.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1600" dirty="0" err="1"/>
              <a:t>Pej</a:t>
            </a:r>
            <a:r>
              <a:rPr lang="es-ES_tradnl" sz="1600" dirty="0"/>
              <a:t>: clústeres, sistemas CPU_GPU, plataformas reconfigurables, etc.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23</a:t>
            </a:fld>
            <a:endParaRPr lang="es-ES" dirty="0"/>
          </a:p>
        </p:txBody>
      </p:sp>
      <p:pic>
        <p:nvPicPr>
          <p:cNvPr id="7" name="Imagen 6" descr="smi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39566"/>
            <a:ext cx="6108700" cy="35823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" sz="2800" b="1" dirty="0"/>
              <a:t>Arquitecturas de memoria heterogéneas.</a:t>
            </a:r>
            <a:endParaRPr lang="es-ES_tradnl" sz="28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Cloud. Computación en la nube.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Aplicaciones que se pueden ejecutar en máquinas virtuales conectadas a internet.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Sistema paralelo y distribuido de máquinas virtuales.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Actualmente se ofrecen sistemas de cómputo paralelo.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Amazon </a:t>
            </a:r>
            <a:r>
              <a:rPr lang="es-ES_tradnl" sz="2000" dirty="0" err="1"/>
              <a:t>Elastic</a:t>
            </a:r>
            <a:r>
              <a:rPr lang="es-ES_tradnl" sz="2000" dirty="0"/>
              <a:t> Compute Cloud EC2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Google Compute </a:t>
            </a:r>
            <a:r>
              <a:rPr lang="es-ES_tradnl" sz="2000" dirty="0" err="1"/>
              <a:t>Engine</a:t>
            </a:r>
            <a:r>
              <a:rPr lang="es-ES_tradnl" sz="2000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24</a:t>
            </a:fld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25</a:t>
            </a:fld>
            <a:endParaRPr lang="es-E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/>
              <a:t>Auto paralelismo.</a:t>
            </a:r>
          </a:p>
          <a:p>
            <a:pPr lvl="1"/>
            <a:r>
              <a:rPr lang="es-ES" sz="2400" dirty="0"/>
              <a:t>Los programas secuenciales son automáticamente paralelizados a nivel de instrucción. Se hace uso de un compilador.</a:t>
            </a:r>
          </a:p>
          <a:p>
            <a:r>
              <a:rPr lang="es-ES" sz="2800" dirty="0"/>
              <a:t>Programación paralela.</a:t>
            </a:r>
          </a:p>
          <a:p>
            <a:pPr lvl="1"/>
            <a:r>
              <a:rPr lang="es-ES" sz="2400" dirty="0"/>
              <a:t>El programador realiza pasos para la </a:t>
            </a:r>
            <a:r>
              <a:rPr lang="es-ES" sz="2400" dirty="0" err="1"/>
              <a:t>paralelización</a:t>
            </a:r>
            <a:r>
              <a:rPr lang="es-ES" sz="2400" dirty="0"/>
              <a:t> de las tareas y asigna tareas a unidades de procesamiento.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26</a:t>
            </a:fld>
            <a:endParaRPr lang="es-E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Programación paralela.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27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710076"/>
            <a:ext cx="7442200" cy="48680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b="1" dirty="0"/>
              <a:t>Hilos</a:t>
            </a:r>
          </a:p>
          <a:p>
            <a:pPr lvl="2"/>
            <a:r>
              <a:rPr lang="es-ES" b="1" dirty="0"/>
              <a:t>Son unidades de procesamiento que comparten segmentos de memoria de datos, archivos abiertos y otros recursos.</a:t>
            </a:r>
          </a:p>
          <a:p>
            <a:pPr lvl="2"/>
            <a:r>
              <a:rPr lang="es-ES" b="1" dirty="0"/>
              <a:t>Procesos ligeros.</a:t>
            </a:r>
          </a:p>
          <a:p>
            <a:pPr lvl="2"/>
            <a:r>
              <a:rPr lang="es-ES" b="1" dirty="0"/>
              <a:t>POSIX -&gt; </a:t>
            </a:r>
            <a:r>
              <a:rPr lang="es-ES" b="1" dirty="0" err="1"/>
              <a:t>Pthreads</a:t>
            </a:r>
            <a:r>
              <a:rPr lang="es-ES" b="1" dirty="0"/>
              <a:t>.</a:t>
            </a:r>
          </a:p>
          <a:p>
            <a:pPr lvl="2"/>
            <a:r>
              <a:rPr lang="es-ES" b="1" dirty="0"/>
              <a:t>Son difíciles de mantener cuando el programa es complejo.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28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b="1" dirty="0" err="1"/>
              <a:t>OpenMP</a:t>
            </a:r>
            <a:r>
              <a:rPr lang="es-ES" b="1" dirty="0"/>
              <a:t>. </a:t>
            </a:r>
            <a:r>
              <a:rPr lang="es-ES" sz="1400" b="1" dirty="0"/>
              <a:t>Última versión </a:t>
            </a:r>
            <a:r>
              <a:rPr lang="x-none" altLang="es-ES" sz="1400" b="1" dirty="0"/>
              <a:t>5</a:t>
            </a:r>
            <a:r>
              <a:rPr lang="es-ES" sz="1400" b="1" dirty="0"/>
              <a:t>.1 </a:t>
            </a:r>
            <a:r>
              <a:rPr lang="x-none" altLang="es-ES" sz="1400" b="1" dirty="0"/>
              <a:t>Nov</a:t>
            </a:r>
            <a:r>
              <a:rPr lang="es-ES" sz="1400" b="1" dirty="0"/>
              <a:t> 2020</a:t>
            </a:r>
            <a:endParaRPr lang="es-ES" b="1" dirty="0"/>
          </a:p>
          <a:p>
            <a:pPr lvl="2"/>
            <a:r>
              <a:rPr lang="es-ES" b="1" dirty="0"/>
              <a:t>Es un modelo basado en hilos.</a:t>
            </a:r>
          </a:p>
          <a:p>
            <a:pPr lvl="2"/>
            <a:r>
              <a:rPr lang="es-ES" b="1" dirty="0"/>
              <a:t>API. Comprende directivas para compilador.</a:t>
            </a:r>
          </a:p>
          <a:p>
            <a:pPr lvl="2"/>
            <a:r>
              <a:rPr lang="es-ES" b="1" dirty="0"/>
              <a:t>La </a:t>
            </a:r>
            <a:r>
              <a:rPr lang="es-ES" b="1" dirty="0" err="1"/>
              <a:t>paralelización</a:t>
            </a:r>
            <a:r>
              <a:rPr lang="es-ES" b="1" dirty="0"/>
              <a:t> se hace mediante el modelo </a:t>
            </a:r>
            <a:r>
              <a:rPr lang="es-ES" b="1" dirty="0" err="1"/>
              <a:t>fork</a:t>
            </a:r>
            <a:r>
              <a:rPr lang="es-ES" b="1" dirty="0"/>
              <a:t>() </a:t>
            </a:r>
            <a:r>
              <a:rPr lang="es-ES" b="1" dirty="0" err="1"/>
              <a:t>join</a:t>
            </a:r>
            <a:r>
              <a:rPr lang="es-ES" b="1" dirty="0"/>
              <a:t>(). PARALLEL;  END PARALLEL;</a:t>
            </a:r>
          </a:p>
          <a:p>
            <a:pPr lvl="2"/>
            <a:endParaRPr lang="es-ES" b="1" dirty="0"/>
          </a:p>
          <a:p>
            <a:pPr lvl="2"/>
            <a:endParaRPr lang="es-ES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29</a:t>
            </a:fld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286000" y="36210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stdio.h</a:t>
            </a:r>
            <a:r>
              <a:rPr lang="en-US" dirty="0"/>
              <a:t>&gt;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int</a:t>
            </a:r>
            <a:r>
              <a:rPr lang="en-US" dirty="0"/>
              <a:t> main(void)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#pragma </a:t>
            </a:r>
            <a:r>
              <a:rPr lang="en-US" dirty="0" err="1"/>
              <a:t>omp</a:t>
            </a:r>
            <a:r>
              <a:rPr lang="en-US" dirty="0"/>
              <a:t> parallel</a:t>
            </a:r>
          </a:p>
          <a:p>
            <a:r>
              <a:rPr lang="en-US" dirty="0"/>
              <a:t>    </a:t>
            </a:r>
            <a:r>
              <a:rPr lang="en-US" dirty="0" err="1"/>
              <a:t>printf</a:t>
            </a:r>
            <a:r>
              <a:rPr lang="en-US" dirty="0"/>
              <a:t>("Hello, world.\n");</a:t>
            </a:r>
          </a:p>
          <a:p>
            <a:r>
              <a:rPr lang="en-US" dirty="0"/>
              <a:t>  return 0;</a:t>
            </a:r>
          </a:p>
          <a:p>
            <a:r>
              <a:rPr lang="en-US" dirty="0"/>
              <a:t>}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</a:t>
            </a:fld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300" y="1214422"/>
            <a:ext cx="5148580" cy="5000660"/>
          </a:xfrm>
        </p:spPr>
        <p:txBody>
          <a:bodyPr/>
          <a:lstStyle/>
          <a:p>
            <a:pPr lvl="1"/>
            <a:r>
              <a:rPr lang="es-ES_tradnl" b="1" dirty="0"/>
              <a:t>Paso de mensajes.</a:t>
            </a:r>
          </a:p>
          <a:p>
            <a:pPr lvl="2"/>
            <a:r>
              <a:rPr lang="es-ES_tradnl" b="1" dirty="0" err="1"/>
              <a:t>OpenMPI</a:t>
            </a:r>
            <a:r>
              <a:rPr lang="es-ES_tradnl" b="1" dirty="0"/>
              <a:t>. </a:t>
            </a:r>
            <a:r>
              <a:rPr lang="es-ES" sz="1400" b="1" dirty="0"/>
              <a:t>Última versión </a:t>
            </a:r>
            <a:r>
              <a:rPr lang="x-none" altLang="es-ES" sz="1400" b="1" dirty="0"/>
              <a:t>4</a:t>
            </a:r>
            <a:r>
              <a:rPr lang="en-US" altLang="es-ES" sz="1400" b="1" dirty="0"/>
              <a:t>.1.0</a:t>
            </a:r>
            <a:r>
              <a:rPr lang="es-ES" sz="1400" b="1" dirty="0"/>
              <a:t> </a:t>
            </a:r>
            <a:r>
              <a:rPr lang="en-US" sz="1400" b="1" dirty="0" err="1"/>
              <a:t>Dic</a:t>
            </a:r>
            <a:r>
              <a:rPr lang="es-ES" sz="1400" b="1" dirty="0"/>
              <a:t> 2020</a:t>
            </a:r>
            <a:r>
              <a:rPr lang="es-ES_tradnl" b="1" dirty="0"/>
              <a:t> </a:t>
            </a:r>
            <a:r>
              <a:rPr lang="es-ES_tradnl" dirty="0"/>
              <a:t>Es una librería para simplificar los procesos de las comunicaciones entre nodos o máquinas en una plataforma paralela basada en </a:t>
            </a:r>
            <a:r>
              <a:rPr lang="es-ES_tradnl" dirty="0" err="1"/>
              <a:t>cluster</a:t>
            </a:r>
            <a:r>
              <a:rPr lang="es-ES_tradnl" dirty="0"/>
              <a:t>.</a:t>
            </a:r>
          </a:p>
          <a:p>
            <a:pPr lvl="2"/>
            <a:endParaRPr lang="es-ES_tradnl" b="1" dirty="0"/>
          </a:p>
          <a:p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30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1450044"/>
            <a:ext cx="3709445" cy="487240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_tradnl" sz="2400" b="1" dirty="0"/>
              <a:t>CUDA</a:t>
            </a:r>
            <a:r>
              <a:rPr lang="es-ES_tradnl" sz="2400" dirty="0"/>
              <a:t>. </a:t>
            </a:r>
            <a:r>
              <a:rPr lang="es-ES" sz="1400" b="1" dirty="0"/>
              <a:t>Última versión 11.4.2   Sept </a:t>
            </a:r>
            <a:r>
              <a:rPr lang="en-US" sz="1400" b="1" dirty="0"/>
              <a:t>2021</a:t>
            </a:r>
            <a:endParaRPr lang="es-ES_tradnl" sz="2400" dirty="0"/>
          </a:p>
          <a:p>
            <a:pPr lvl="2"/>
            <a:r>
              <a:rPr lang="es-ES_tradnl" sz="2000" dirty="0"/>
              <a:t>Es una plataforma de software para el desarrollo de aplicaciones de propósito general sobre arquitecturas basadas en </a:t>
            </a:r>
            <a:r>
              <a:rPr lang="es-ES_tradnl" sz="2000" dirty="0" err="1"/>
              <a:t>GPUs</a:t>
            </a:r>
            <a:r>
              <a:rPr lang="es-ES_tradnl" sz="2000" dirty="0"/>
              <a:t> de NVIDIA.</a:t>
            </a:r>
          </a:p>
          <a:p>
            <a:pPr lvl="2"/>
            <a:r>
              <a:rPr lang="es-ES_tradnl" sz="2000" dirty="0"/>
              <a:t>Librerías, compiladores etc.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31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4254500" cy="5000660"/>
          </a:xfrm>
        </p:spPr>
        <p:txBody>
          <a:bodyPr/>
          <a:lstStyle/>
          <a:p>
            <a:pPr lvl="1"/>
            <a:r>
              <a:rPr lang="es-ES_tradnl" sz="2400" b="1" dirty="0"/>
              <a:t>CUDA</a:t>
            </a:r>
            <a:r>
              <a:rPr lang="es-ES_tradnl" sz="2400" dirty="0"/>
              <a:t>.</a:t>
            </a:r>
          </a:p>
          <a:p>
            <a:pPr lvl="2">
              <a:buFont typeface="Arial" panose="02080604020202020204" charset="0"/>
              <a:buChar char="•"/>
            </a:pPr>
            <a:r>
              <a:rPr lang="es-ES_tradnl" sz="2000" dirty="0"/>
              <a:t>Jerarquía de memoria: se distinguen tres tipos de memoria:</a:t>
            </a:r>
          </a:p>
          <a:p>
            <a:pPr lvl="2"/>
            <a:r>
              <a:rPr lang="es-ES_tradnl" sz="2000" dirty="0"/>
              <a:t>Registros: La más rápida y cercana a cada </a:t>
            </a:r>
            <a:r>
              <a:rPr lang="es-ES_tradnl" sz="2000" dirty="0" err="1"/>
              <a:t>core</a:t>
            </a:r>
            <a:r>
              <a:rPr lang="es-ES_tradnl" sz="2000" dirty="0"/>
              <a:t>.</a:t>
            </a:r>
          </a:p>
          <a:p>
            <a:pPr lvl="2"/>
            <a:r>
              <a:rPr lang="es-ES_tradnl" sz="2000" dirty="0"/>
              <a:t>Compartida. Común para los </a:t>
            </a:r>
            <a:r>
              <a:rPr lang="es-ES_tradnl" sz="2000" dirty="0" err="1"/>
              <a:t>cores</a:t>
            </a:r>
            <a:r>
              <a:rPr lang="es-ES_tradnl" sz="2000" dirty="0"/>
              <a:t> de un bloque y que permite las comunicaciones entre estos.</a:t>
            </a:r>
          </a:p>
          <a:p>
            <a:pPr lvl="2"/>
            <a:r>
              <a:rPr lang="es-ES_tradnl" sz="2000" dirty="0"/>
              <a:t>Global: es la que permite comunicarse con el sistema CPU y con cualquier </a:t>
            </a:r>
            <a:r>
              <a:rPr lang="es-ES_tradnl" sz="2000" dirty="0" err="1"/>
              <a:t>core</a:t>
            </a:r>
            <a:r>
              <a:rPr lang="es-ES_tradnl" sz="2000" dirty="0"/>
              <a:t> de la GPU.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32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clrChange>
              <a:clrFrom>
                <a:srgbClr val="FEC30A"/>
              </a:clrFrom>
              <a:clrTo>
                <a:srgbClr val="FEC30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3600" y="1570565"/>
            <a:ext cx="4211992" cy="4663017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rot="5400000" flipH="1" flipV="1">
            <a:off x="5810250" y="3354917"/>
            <a:ext cx="317500" cy="158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rot="16200000" flipH="1">
            <a:off x="5491692" y="3375024"/>
            <a:ext cx="354807" cy="7143"/>
          </a:xfrm>
          <a:prstGeom prst="straightConnector1">
            <a:avLst/>
          </a:prstGeom>
          <a:ln w="41275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sx="0" sy="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rot="16200000" flipV="1">
            <a:off x="6678084" y="3174999"/>
            <a:ext cx="709082" cy="1058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rot="5400000">
            <a:off x="5863169" y="3158066"/>
            <a:ext cx="713315" cy="6349"/>
          </a:xfrm>
          <a:prstGeom prst="straightConnector1">
            <a:avLst/>
          </a:prstGeom>
          <a:ln w="41275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rot="5400000" flipH="1" flipV="1">
            <a:off x="5841738" y="4323292"/>
            <a:ext cx="852223" cy="502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rot="16200000" flipH="1">
            <a:off x="5672668" y="4349749"/>
            <a:ext cx="850898" cy="4234"/>
          </a:xfrm>
          <a:prstGeom prst="straightConnector1">
            <a:avLst/>
          </a:prstGeom>
          <a:ln w="41275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_tradnl" b="1" dirty="0"/>
              <a:t>CUDA</a:t>
            </a:r>
            <a:r>
              <a:rPr lang="es-ES_tradnl" dirty="0"/>
              <a:t>.</a:t>
            </a:r>
          </a:p>
          <a:p>
            <a:pPr lvl="2"/>
            <a:r>
              <a:rPr lang="es-ES_tradnl" dirty="0"/>
              <a:t>Programa paralelo: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33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23" y="2447632"/>
            <a:ext cx="8696642" cy="272126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515972" y="5623339"/>
            <a:ext cx="1245141" cy="37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tx2"/>
                </a:solidFill>
                <a:latin typeface="Helvetica Neue Light"/>
              </a:rPr>
              <a:t>kernel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rot="5400000" flipH="1" flipV="1">
            <a:off x="5665363" y="4950939"/>
            <a:ext cx="896552" cy="4731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b="1" dirty="0" err="1"/>
              <a:t>OpenCL</a:t>
            </a:r>
            <a:r>
              <a:rPr lang="es-ES" b="1" dirty="0"/>
              <a:t>. </a:t>
            </a:r>
            <a:r>
              <a:rPr lang="es-ES" sz="1400" b="1" dirty="0"/>
              <a:t>Última versión 3.0 Sept 2020</a:t>
            </a:r>
          </a:p>
          <a:p>
            <a:pPr lvl="2"/>
            <a:r>
              <a:rPr lang="es-ES" dirty="0"/>
              <a:t>Conjunto de herramientas para desarrollar programas para sistemas basados en </a:t>
            </a:r>
            <a:r>
              <a:rPr lang="es-ES" dirty="0" err="1"/>
              <a:t>CPUs</a:t>
            </a:r>
            <a:r>
              <a:rPr lang="es-ES" dirty="0"/>
              <a:t>, </a:t>
            </a:r>
            <a:r>
              <a:rPr lang="es-ES" dirty="0" err="1"/>
              <a:t>GPUs</a:t>
            </a:r>
            <a:r>
              <a:rPr lang="es-ES" dirty="0"/>
              <a:t> y </a:t>
            </a:r>
            <a:r>
              <a:rPr lang="es-ES" dirty="0" err="1"/>
              <a:t>DSPs</a:t>
            </a:r>
            <a:r>
              <a:rPr lang="es-ES" dirty="0"/>
              <a:t>.</a:t>
            </a:r>
          </a:p>
          <a:p>
            <a:pPr lvl="2"/>
            <a:r>
              <a:rPr lang="es-ES" dirty="0"/>
              <a:t>Basado en </a:t>
            </a:r>
            <a:r>
              <a:rPr lang="es-ES" i="1" dirty="0" err="1"/>
              <a:t>kernels</a:t>
            </a:r>
            <a:r>
              <a:rPr lang="es-ES" dirty="0"/>
              <a:t> con C99.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34</a:t>
            </a:fld>
            <a:endParaRPr lang="es-E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35</a:t>
            </a:fld>
            <a:endParaRPr lang="es-E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Metodologías de diseño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400" dirty="0"/>
              <a:t>¿Cómo se diseña un programa para una arquitectura paralela?</a:t>
            </a:r>
          </a:p>
          <a:p>
            <a:pPr lvl="1"/>
            <a:r>
              <a:rPr lang="es-ES_tradnl" sz="2000" dirty="0"/>
              <a:t>No todos los algoritmos o programas computacionales son </a:t>
            </a:r>
            <a:r>
              <a:rPr lang="es-ES_tradnl" sz="2000" dirty="0" err="1"/>
              <a:t>paralelizables</a:t>
            </a:r>
            <a:r>
              <a:rPr lang="es-ES_tradnl" sz="2000" dirty="0"/>
              <a:t>!</a:t>
            </a:r>
          </a:p>
          <a:p>
            <a:pPr lvl="1"/>
            <a:r>
              <a:rPr lang="es-ES_tradnl" sz="2000" dirty="0"/>
              <a:t>No todos los algoritmos funcionan mejor en una plataforma paralela.</a:t>
            </a:r>
          </a:p>
          <a:p>
            <a:pPr lvl="1"/>
            <a:r>
              <a:rPr lang="es-ES_tradnl" sz="2000" dirty="0"/>
              <a:t>Existen metodologías para el diseño de un programa paralelo.</a:t>
            </a:r>
          </a:p>
          <a:p>
            <a:pPr lvl="2"/>
            <a:r>
              <a:rPr lang="es-ES_tradnl" sz="1800" dirty="0"/>
              <a:t>Metodología Foster.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36</a:t>
            </a:fld>
            <a:endParaRPr lang="es-E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Metodologías de diseño</a:t>
            </a:r>
            <a:endParaRPr lang="es-ES_tradnl" sz="2800" dirty="0"/>
          </a:p>
        </p:txBody>
      </p:sp>
      <p:pic>
        <p:nvPicPr>
          <p:cNvPr id="8" name="Marcador de contenido 7" descr="metodologia_foster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5499" r="-45499"/>
          <a:stretch>
            <a:fillRect/>
          </a:stretch>
        </p:blipFill>
        <p:spPr>
          <a:xfrm>
            <a:off x="2984499" y="1752599"/>
            <a:ext cx="7806267" cy="4499155"/>
          </a:xfrm>
          <a:noFill/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37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554567" y="1524000"/>
            <a:ext cx="4216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Helvetica Neue Light"/>
              </a:rPr>
              <a:t>Método de diseño Foster.</a:t>
            </a:r>
          </a:p>
          <a:p>
            <a:endParaRPr lang="es-ES_tradnl" dirty="0">
              <a:latin typeface="Helvetica Neue Light"/>
            </a:endParaRPr>
          </a:p>
          <a:p>
            <a:pPr>
              <a:buFont typeface="Wingdings" panose="05000000000000000000" charset="2"/>
              <a:buChar char="ü"/>
            </a:pPr>
            <a:r>
              <a:rPr lang="es-ES_tradnl" dirty="0">
                <a:latin typeface="Helvetica Neue Light"/>
              </a:rPr>
              <a:t> </a:t>
            </a:r>
            <a:r>
              <a:rPr lang="es-ES_tradnl" dirty="0" err="1">
                <a:latin typeface="Helvetica Neue Light"/>
              </a:rPr>
              <a:t>Particionamiento</a:t>
            </a:r>
            <a:r>
              <a:rPr lang="es-ES_tradnl" dirty="0">
                <a:latin typeface="Helvetica Neue Light"/>
              </a:rPr>
              <a:t>:</a:t>
            </a:r>
          </a:p>
          <a:p>
            <a:pPr lvl="1"/>
            <a:r>
              <a:rPr lang="es-ES_tradnl" sz="1400" dirty="0">
                <a:latin typeface="Helvetica Neue Light"/>
              </a:rPr>
              <a:t>En el dominio de los datos o de funciones.</a:t>
            </a:r>
          </a:p>
          <a:p>
            <a:pPr lvl="1">
              <a:buFont typeface="Wingdings" panose="05000000000000000000" charset="2"/>
              <a:buChar char="ü"/>
            </a:pPr>
            <a:endParaRPr lang="es-ES_tradnl" dirty="0">
              <a:latin typeface="Helvetica Neue Light"/>
            </a:endParaRPr>
          </a:p>
          <a:p>
            <a:pPr>
              <a:buFont typeface="Wingdings" panose="05000000000000000000" charset="2"/>
              <a:buChar char="ü"/>
            </a:pPr>
            <a:r>
              <a:rPr lang="es-ES_tradnl" dirty="0">
                <a:latin typeface="Helvetica Neue Light"/>
              </a:rPr>
              <a:t>Comunicaciones:</a:t>
            </a:r>
          </a:p>
          <a:p>
            <a:pPr lvl="1"/>
            <a:r>
              <a:rPr lang="es-ES_tradnl" sz="1400" dirty="0">
                <a:latin typeface="Helvetica Neue Light"/>
              </a:rPr>
              <a:t>Distintos medios o paradigmas:</a:t>
            </a:r>
          </a:p>
          <a:p>
            <a:pPr lvl="2"/>
            <a:r>
              <a:rPr lang="es-ES_tradnl" sz="1400" dirty="0">
                <a:latin typeface="Helvetica Neue Light"/>
              </a:rPr>
              <a:t>Memoria.</a:t>
            </a:r>
          </a:p>
          <a:p>
            <a:pPr lvl="2"/>
            <a:r>
              <a:rPr lang="es-ES_tradnl" sz="1400" dirty="0">
                <a:latin typeface="Helvetica Neue Light"/>
              </a:rPr>
              <a:t>Paso de mensajes.</a:t>
            </a:r>
          </a:p>
          <a:p>
            <a:pPr lvl="2"/>
            <a:endParaRPr lang="es-ES_tradnl" dirty="0">
              <a:latin typeface="Helvetica Neue Light"/>
            </a:endParaRPr>
          </a:p>
          <a:p>
            <a:pPr>
              <a:buFont typeface="Wingdings" panose="05000000000000000000" charset="2"/>
              <a:buChar char="ü"/>
            </a:pPr>
            <a:r>
              <a:rPr lang="es-ES_tradnl" dirty="0">
                <a:latin typeface="Helvetica Neue Light"/>
              </a:rPr>
              <a:t>Aglomeración:</a:t>
            </a:r>
          </a:p>
          <a:p>
            <a:pPr lvl="1"/>
            <a:r>
              <a:rPr lang="es-ES_tradnl" sz="1400" dirty="0">
                <a:latin typeface="Helvetica Neue Light"/>
              </a:rPr>
              <a:t>Tareas o datos son agrupados teniendo en cuenta posibles dependencias.</a:t>
            </a:r>
          </a:p>
          <a:p>
            <a:pPr lvl="1"/>
            <a:endParaRPr lang="es-ES_tradnl" dirty="0">
              <a:latin typeface="Helvetica Neue Light"/>
            </a:endParaRPr>
          </a:p>
          <a:p>
            <a:pPr>
              <a:buFont typeface="Wingdings" panose="05000000000000000000" charset="2"/>
              <a:buChar char="ü"/>
            </a:pPr>
            <a:r>
              <a:rPr lang="es-ES_tradnl" dirty="0">
                <a:latin typeface="Helvetica Neue Light"/>
              </a:rPr>
              <a:t> Mapeo:</a:t>
            </a:r>
          </a:p>
          <a:p>
            <a:pPr lvl="1"/>
            <a:r>
              <a:rPr lang="es-ES_tradnl" sz="1400" dirty="0">
                <a:latin typeface="Helvetica Neue Light"/>
              </a:rPr>
              <a:t>Los grupos son asignados a una máquina o </a:t>
            </a:r>
            <a:r>
              <a:rPr lang="es-ES_tradnl" sz="1400" dirty="0" err="1">
                <a:latin typeface="Helvetica Neue Light"/>
              </a:rPr>
              <a:t>core</a:t>
            </a:r>
            <a:r>
              <a:rPr lang="es-ES_tradnl" sz="1400" dirty="0">
                <a:latin typeface="Helvetica Neue Light"/>
              </a:rPr>
              <a:t>.</a:t>
            </a:r>
          </a:p>
          <a:p>
            <a:pPr>
              <a:buFont typeface="Wingdings" panose="05000000000000000000" charset="2"/>
              <a:buChar char="ü"/>
            </a:pPr>
            <a:endParaRPr lang="es-ES_tradnl" dirty="0">
              <a:latin typeface="Helvetica Neue Ligh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Metodologías de diseño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400" dirty="0"/>
              <a:t>Cuando se diseña un algoritmo paralelo es necesario tener en cuenta:</a:t>
            </a:r>
          </a:p>
          <a:p>
            <a:pPr lvl="1"/>
            <a:r>
              <a:rPr lang="es-ES_tradnl" sz="2000" dirty="0"/>
              <a:t>Los tiempos de las comunicaciones.</a:t>
            </a:r>
          </a:p>
          <a:p>
            <a:pPr lvl="1"/>
            <a:r>
              <a:rPr lang="es-ES_tradnl" sz="2000" dirty="0"/>
              <a:t>Maximizar el procesamiento en cada nodo o unidad de procesamiento.</a:t>
            </a:r>
          </a:p>
          <a:p>
            <a:pPr lvl="1"/>
            <a:r>
              <a:rPr lang="es-ES_tradnl" sz="2000" dirty="0"/>
              <a:t>Los costes de implementar el algoritmo.</a:t>
            </a:r>
          </a:p>
          <a:p>
            <a:pPr lvl="1"/>
            <a:r>
              <a:rPr lang="es-ES_tradnl" sz="2000" dirty="0"/>
              <a:t>Tiempos de planificación (</a:t>
            </a:r>
            <a:r>
              <a:rPr lang="es-ES_tradnl" sz="2000" i="1" dirty="0" err="1"/>
              <a:t>scheduler</a:t>
            </a:r>
            <a:r>
              <a:rPr lang="es-ES_tradnl" sz="2000" dirty="0"/>
              <a:t>).</a:t>
            </a:r>
          </a:p>
          <a:p>
            <a:pPr lvl="2"/>
            <a:endParaRPr lang="es-ES_tradnl" sz="1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38</a:t>
            </a:fld>
            <a:endParaRPr lang="es-E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39</a:t>
            </a:fld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Introducción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¿Qué es computación paralela?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Es una técnica de la computación en la que se realizan operaciones de forma paralela.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Se requieren múltiples unidades de procesamiento.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Funciona bajo la premisa de que algunas tareas pueden ser divididas en otras más pequeñas que se ejecuten al mismo tiempo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>
                <a:solidFill>
                  <a:srgbClr val="262626"/>
                </a:solidFill>
              </a:rPr>
              <a:t>¿Por qué la computación paralela?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>
                <a:solidFill>
                  <a:srgbClr val="262626"/>
                </a:solidFill>
              </a:rPr>
              <a:t>No se pueden aumentar las frecuencias de reloj de los procesadores actuales.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>
                <a:solidFill>
                  <a:srgbClr val="262626"/>
                </a:solidFill>
              </a:rPr>
              <a:t>No se puede aumentar el consumo de potencia.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>
                <a:solidFill>
                  <a:srgbClr val="262626"/>
                </a:solidFill>
              </a:rPr>
              <a:t>Se puede aumentar la densidad de transistores de los chips.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s-ES_tradnl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s-ES_tradnl" sz="2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4</a:t>
            </a:fld>
            <a:endParaRPr lang="es-E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Tendencias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Sistemas híbridos. Producir software que haga transparente la programación en sistemas híbridos.</a:t>
            </a:r>
          </a:p>
          <a:p>
            <a:r>
              <a:rPr lang="es-ES" sz="2400" dirty="0"/>
              <a:t>Software de desarrollo para clústeres más sencillo.</a:t>
            </a:r>
          </a:p>
          <a:p>
            <a:r>
              <a:rPr lang="es-ES" sz="2400" dirty="0"/>
              <a:t>Sistemas híbridos, múltiples plataformas. Computadores de escritorio, tabletas, móviles, entre otros.</a:t>
            </a:r>
          </a:p>
          <a:p>
            <a:r>
              <a:rPr lang="es-ES" sz="2400" dirty="0"/>
              <a:t>Confiabilidad y tolerancia a fallos.</a:t>
            </a:r>
          </a:p>
          <a:p>
            <a:r>
              <a:rPr lang="es-ES" sz="2400" dirty="0"/>
              <a:t>Computación en la nube. Unificación de </a:t>
            </a:r>
            <a:r>
              <a:rPr lang="es-ES" sz="2400" dirty="0" err="1"/>
              <a:t>APIs</a:t>
            </a:r>
            <a:r>
              <a:rPr lang="es-ES" sz="2400" dirty="0"/>
              <a:t> ó integración. Seguridad.</a:t>
            </a:r>
          </a:p>
          <a:p>
            <a:r>
              <a:rPr lang="es-ES" sz="2400" dirty="0"/>
              <a:t>Reducir los tiempos de comunicaciones en las arquitecturas. Diseñar programas limitando las comunicaciones.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40</a:t>
            </a:fld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Introducción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800" dirty="0"/>
              <a:t>Tipos de paralelismo: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400" dirty="0"/>
              <a:t>Paralelismo de bits.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400" dirty="0"/>
              <a:t>Paralelismo por segmentación (segmentación).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400" dirty="0"/>
              <a:t>Paralelismo por unidades funcionales (ALU, FPU).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400" dirty="0"/>
              <a:t>Paralelismo a nivel de proceso o de hilos.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endParaRPr lang="es-ES_tradnl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5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844800"/>
            <a:ext cx="5709606" cy="358563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034" y="3263660"/>
            <a:ext cx="3094566" cy="3168889"/>
          </a:xfrm>
          <a:prstGeom prst="rect">
            <a:avLst/>
          </a:prstGeom>
        </p:spPr>
      </p:pic>
      <p:pic>
        <p:nvPicPr>
          <p:cNvPr id="18" name="Imagen 17" descr="distributed_memory_mode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4260850"/>
            <a:ext cx="7904038" cy="1885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6</a:t>
            </a:fld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800" dirty="0"/>
              <a:t>Arquitecturas para computación paralela: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Memoria distribuida. Múltiples procesadores con su propia memoria física.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s-ES_tradnl" sz="24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Memoria compartida. Múltiples procesadores comparten memoria física.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4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Heterogéneas. 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Múltiples procesadores con memoria virtual compartida.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Múltiples procesadores con memoria compartida y distribuida.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4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7</a:t>
            </a:fld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" sz="2400" dirty="0"/>
              <a:t>Nodos conectados mediante una red de datos,</a:t>
            </a:r>
          </a:p>
          <a:p>
            <a:pPr lvl="1"/>
            <a:r>
              <a:rPr lang="es-ES" sz="2400" dirty="0"/>
              <a:t>Cada nodo es una unidad con procesador, memoria y periféricos.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8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123388"/>
            <a:ext cx="6489700" cy="31250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" sz="2400" dirty="0" err="1"/>
              <a:t>Clusters</a:t>
            </a:r>
            <a:r>
              <a:rPr lang="es-ES" sz="2400" dirty="0"/>
              <a:t>. Colección de computadores que se encuentran interconectados mediante redes de alta velocidad (Ethernet, SCI, </a:t>
            </a:r>
            <a:r>
              <a:rPr lang="es-ES" sz="2400" dirty="0" err="1"/>
              <a:t>Myrinet</a:t>
            </a:r>
            <a:r>
              <a:rPr lang="es-ES" sz="2400" dirty="0"/>
              <a:t>, </a:t>
            </a:r>
            <a:r>
              <a:rPr lang="es-ES" sz="2400" dirty="0" err="1"/>
              <a:t>Infiniband</a:t>
            </a:r>
            <a:r>
              <a:rPr lang="es-ES" sz="2400" dirty="0"/>
              <a:t>).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9</a:t>
            </a:fld>
            <a:endParaRPr lang="es-E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6814</TotalTime>
  <Words>1622</Words>
  <Application>Microsoft Office PowerPoint</Application>
  <PresentationFormat>Presentación en pantalla (4:3)</PresentationFormat>
  <Paragraphs>349</Paragraphs>
  <Slides>40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Arial</vt:lpstr>
      <vt:lpstr>Calibri</vt:lpstr>
      <vt:lpstr>Courier New</vt:lpstr>
      <vt:lpstr>Helvetica Neue Light</vt:lpstr>
      <vt:lpstr>Wingdings</vt:lpstr>
      <vt:lpstr>Tema de Office</vt:lpstr>
      <vt:lpstr>Image</vt:lpstr>
      <vt:lpstr>Computación Paralela</vt:lpstr>
      <vt:lpstr>Índice de Contenidos</vt:lpstr>
      <vt:lpstr>Índice de Contenidos</vt:lpstr>
      <vt:lpstr>Introducción</vt:lpstr>
      <vt:lpstr>Introducción</vt:lpstr>
      <vt:lpstr>Índice de Contenidos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Índice de Contenidos</vt:lpstr>
      <vt:lpstr>Programación paralela</vt:lpstr>
      <vt:lpstr>Programación paralela</vt:lpstr>
      <vt:lpstr>Programación paralela</vt:lpstr>
      <vt:lpstr>Programación paralela</vt:lpstr>
      <vt:lpstr>Programación paralela</vt:lpstr>
      <vt:lpstr>Programación paralela</vt:lpstr>
      <vt:lpstr>Programación paralela</vt:lpstr>
      <vt:lpstr>Programación paralela</vt:lpstr>
      <vt:lpstr>Programación paralela</vt:lpstr>
      <vt:lpstr>Índice de Contenidos</vt:lpstr>
      <vt:lpstr>Metodologías de diseño</vt:lpstr>
      <vt:lpstr>Metodologías de diseño</vt:lpstr>
      <vt:lpstr>Metodologías de diseño</vt:lpstr>
      <vt:lpstr>Índice de Contenidos</vt:lpstr>
      <vt:lpstr>Tendencias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Jimt</dc:creator>
  <cp:lastModifiedBy>Cesar Pedraza</cp:lastModifiedBy>
  <cp:revision>403</cp:revision>
  <dcterms:created xsi:type="dcterms:W3CDTF">2019-04-04T12:02:58Z</dcterms:created>
  <dcterms:modified xsi:type="dcterms:W3CDTF">2021-10-01T20:36:20Z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9226-10.1.0.5707</vt:lpwstr>
  </property>
</Properties>
</file>